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36" r:id="rId3"/>
    <p:sldId id="441" r:id="rId4"/>
    <p:sldId id="339" r:id="rId5"/>
    <p:sldId id="680" r:id="rId6"/>
    <p:sldId id="684" r:id="rId7"/>
    <p:sldId id="346" r:id="rId8"/>
    <p:sldId id="681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2" r:id="rId17"/>
    <p:sldId id="373" r:id="rId18"/>
    <p:sldId id="375" r:id="rId19"/>
    <p:sldId id="376" r:id="rId20"/>
    <p:sldId id="378" r:id="rId21"/>
    <p:sldId id="435" r:id="rId22"/>
    <p:sldId id="436" r:id="rId23"/>
    <p:sldId id="691" r:id="rId24"/>
    <p:sldId id="685" r:id="rId25"/>
    <p:sldId id="686" r:id="rId26"/>
    <p:sldId id="687" r:id="rId27"/>
    <p:sldId id="688" r:id="rId28"/>
    <p:sldId id="689" r:id="rId29"/>
    <p:sldId id="690" r:id="rId30"/>
    <p:sldId id="437" r:id="rId31"/>
    <p:sldId id="438" r:id="rId32"/>
    <p:sldId id="363" r:id="rId33"/>
    <p:sldId id="43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80"/>
    <p:restoredTop sz="88491"/>
  </p:normalViewPr>
  <p:slideViewPr>
    <p:cSldViewPr snapToGrid="0" snapToObjects="1">
      <p:cViewPr varScale="1">
        <p:scale>
          <a:sx n="100" d="100"/>
          <a:sy n="100" d="100"/>
        </p:scale>
        <p:origin x="12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9012E7C3-C971-49CE-8AF8-07F3D11659FD}"/>
    <pc:docChg chg="modSld">
      <pc:chgData name="" userId="" providerId="" clId="Web-{9012E7C3-C971-49CE-8AF8-07F3D11659FD}" dt="2018-04-05T13:10:12.006" v="6"/>
      <pc:docMkLst>
        <pc:docMk/>
      </pc:docMkLst>
      <pc:sldChg chg="modSp">
        <pc:chgData name="" userId="" providerId="" clId="Web-{9012E7C3-C971-49CE-8AF8-07F3D11659FD}" dt="2018-04-05T13:10:10.803" v="4"/>
        <pc:sldMkLst>
          <pc:docMk/>
          <pc:sldMk cId="293165934" sldId="256"/>
        </pc:sldMkLst>
        <pc:spChg chg="mod">
          <ac:chgData name="" userId="" providerId="" clId="Web-{9012E7C3-C971-49CE-8AF8-07F3D11659FD}" dt="2018-04-05T13:10:10.803" v="4"/>
          <ac:spMkLst>
            <pc:docMk/>
            <pc:sldMk cId="293165934" sldId="256"/>
            <ac:spMk id="2" creationId="{00000000-0000-0000-0000-000000000000}"/>
          </ac:spMkLst>
        </pc:spChg>
      </pc:sldChg>
    </pc:docChg>
  </pc:docChgLst>
  <pc:docChgLst>
    <pc:chgData clId="Web-{A7872DD1-535A-46A4-A1E1-4F842CFA2D59}"/>
    <pc:docChg chg="addSld delSld modSld">
      <pc:chgData name="" userId="" providerId="" clId="Web-{A7872DD1-535A-46A4-A1E1-4F842CFA2D59}" dt="2018-04-05T13:47:45.308" v="23"/>
      <pc:docMkLst>
        <pc:docMk/>
      </pc:docMkLst>
      <pc:sldChg chg="del">
        <pc:chgData name="" userId="" providerId="" clId="Web-{A7872DD1-535A-46A4-A1E1-4F842CFA2D59}" dt="2018-04-05T13:45:47.290" v="3"/>
        <pc:sldMkLst>
          <pc:docMk/>
          <pc:sldMk cId="1192562341" sldId="292"/>
        </pc:sldMkLst>
      </pc:sldChg>
      <pc:sldChg chg="del">
        <pc:chgData name="" userId="" providerId="" clId="Web-{A7872DD1-535A-46A4-A1E1-4F842CFA2D59}" dt="2018-04-05T13:45:47.290" v="2"/>
        <pc:sldMkLst>
          <pc:docMk/>
          <pc:sldMk cId="162700382" sldId="293"/>
        </pc:sldMkLst>
      </pc:sldChg>
      <pc:sldChg chg="modSp modNotes">
        <pc:chgData name="" userId="" providerId="" clId="Web-{A7872DD1-535A-46A4-A1E1-4F842CFA2D59}" dt="2018-04-05T13:47:45.308" v="23"/>
        <pc:sldMkLst>
          <pc:docMk/>
          <pc:sldMk cId="406693279" sldId="294"/>
        </pc:sldMkLst>
        <pc:spChg chg="mod">
          <ac:chgData name="" userId="" providerId="" clId="Web-{A7872DD1-535A-46A4-A1E1-4F842CFA2D59}" dt="2018-04-05T13:46:13.493" v="19"/>
          <ac:spMkLst>
            <pc:docMk/>
            <pc:sldMk cId="406693279" sldId="294"/>
            <ac:spMk id="3" creationId="{00000000-0000-0000-0000-000000000000}"/>
          </ac:spMkLst>
        </pc:spChg>
      </pc:sldChg>
      <pc:sldChg chg="add replId">
        <pc:chgData name="" userId="" providerId="" clId="Web-{A7872DD1-535A-46A4-A1E1-4F842CFA2D59}" dt="2018-04-05T13:45:32.414" v="0"/>
        <pc:sldMkLst>
          <pc:docMk/>
          <pc:sldMk cId="2058942660" sldId="329"/>
        </pc:sldMkLst>
      </pc:sldChg>
      <pc:sldChg chg="add replId">
        <pc:chgData name="" userId="" providerId="" clId="Web-{A7872DD1-535A-46A4-A1E1-4F842CFA2D59}" dt="2018-04-05T13:45:32.461" v="1"/>
        <pc:sldMkLst>
          <pc:docMk/>
          <pc:sldMk cId="499402551" sldId="330"/>
        </pc:sldMkLst>
      </pc:sldChg>
    </pc:docChg>
  </pc:docChgLst>
  <pc:docChgLst>
    <pc:chgData clId="Web-{663C1612-9E8E-4DD3-9B83-4C829EFAD6A5}"/>
    <pc:docChg chg="addSld delSld modSld sldOrd">
      <pc:chgData name="" userId="" providerId="" clId="Web-{663C1612-9E8E-4DD3-9B83-4C829EFAD6A5}" dt="2018-04-05T14:27:22.119" v="20"/>
      <pc:docMkLst>
        <pc:docMk/>
      </pc:docMkLst>
      <pc:sldChg chg="addSp modSp">
        <pc:chgData name="" userId="" providerId="" clId="Web-{663C1612-9E8E-4DD3-9B83-4C829EFAD6A5}" dt="2018-04-05T14:21:48.251" v="12"/>
        <pc:sldMkLst>
          <pc:docMk/>
          <pc:sldMk cId="1837428754" sldId="319"/>
        </pc:sldMkLst>
        <pc:spChg chg="add mod">
          <ac:chgData name="" userId="" providerId="" clId="Web-{663C1612-9E8E-4DD3-9B83-4C829EFAD6A5}" dt="2018-04-05T14:21:36.892" v="10"/>
          <ac:spMkLst>
            <pc:docMk/>
            <pc:sldMk cId="1837428754" sldId="319"/>
            <ac:spMk id="3" creationId="{B85630F2-A1FD-4AB3-ACAB-7A6BDE575C24}"/>
          </ac:spMkLst>
        </pc:spChg>
        <pc:spChg chg="add mod">
          <ac:chgData name="" userId="" providerId="" clId="Web-{663C1612-9E8E-4DD3-9B83-4C829EFAD6A5}" dt="2018-04-05T14:21:48.251" v="12"/>
          <ac:spMkLst>
            <pc:docMk/>
            <pc:sldMk cId="1837428754" sldId="319"/>
            <ac:spMk id="6" creationId="{D461A3F9-7B0C-4D4B-B0F9-939518B4A1AA}"/>
          </ac:spMkLst>
        </pc:spChg>
      </pc:sldChg>
      <pc:sldChg chg="add del">
        <pc:chgData name="" userId="" providerId="" clId="Web-{663C1612-9E8E-4DD3-9B83-4C829EFAD6A5}" dt="2018-04-05T14:25:32.366" v="16"/>
        <pc:sldMkLst>
          <pc:docMk/>
          <pc:sldMk cId="451539093" sldId="324"/>
        </pc:sldMkLst>
      </pc:sldChg>
      <pc:sldChg chg="addSp modSp">
        <pc:chgData name="" userId="" providerId="" clId="Web-{663C1612-9E8E-4DD3-9B83-4C829EFAD6A5}" dt="2018-04-05T14:08:42.825" v="6"/>
        <pc:sldMkLst>
          <pc:docMk/>
          <pc:sldMk cId="1957811200" sldId="325"/>
        </pc:sldMkLst>
        <pc:spChg chg="add mod">
          <ac:chgData name="" userId="" providerId="" clId="Web-{663C1612-9E8E-4DD3-9B83-4C829EFAD6A5}" dt="2018-04-05T14:08:42.825" v="6"/>
          <ac:spMkLst>
            <pc:docMk/>
            <pc:sldMk cId="1957811200" sldId="325"/>
            <ac:spMk id="3" creationId="{7ABD4996-3ED4-4004-9475-A57BE2CBED24}"/>
          </ac:spMkLst>
        </pc:spChg>
      </pc:sldChg>
      <pc:sldChg chg="add ord replId">
        <pc:chgData name="" userId="" providerId="" clId="Web-{663C1612-9E8E-4DD3-9B83-4C829EFAD6A5}" dt="2018-04-05T14:25:22.100" v="14"/>
        <pc:sldMkLst>
          <pc:docMk/>
          <pc:sldMk cId="3035286639" sldId="331"/>
        </pc:sldMkLst>
      </pc:sldChg>
      <pc:sldChg chg="add del">
        <pc:chgData name="" userId="" providerId="" clId="Web-{663C1612-9E8E-4DD3-9B83-4C829EFAD6A5}" dt="2018-04-05T14:27:02.337" v="18"/>
        <pc:sldMkLst>
          <pc:docMk/>
          <pc:sldMk cId="487962537" sldId="332"/>
        </pc:sldMkLst>
      </pc:sldChg>
      <pc:sldChg chg="add del">
        <pc:chgData name="" userId="" providerId="" clId="Web-{663C1612-9E8E-4DD3-9B83-4C829EFAD6A5}" dt="2018-04-05T14:27:22.119" v="20"/>
        <pc:sldMkLst>
          <pc:docMk/>
          <pc:sldMk cId="2962223774" sldId="33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un\Dropbox\Pengfei-Saman\Papers\Semantic\Figure\data-su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'kalman-filter-function-arm'!$B$1</c:f>
              <c:strCache>
                <c:ptCount val="1"/>
                <c:pt idx="0">
                  <c:v>Value_based Taint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'kalman-filter-function-arm'!$A$2:$A$29</c:f>
              <c:strCache>
                <c:ptCount val="28"/>
                <c:pt idx="0">
                  <c:v>sub_B7C8</c:v>
                </c:pt>
                <c:pt idx="1">
                  <c:v>sub_9E14</c:v>
                </c:pt>
                <c:pt idx="2">
                  <c:v>sub_A0C8</c:v>
                </c:pt>
                <c:pt idx="3">
                  <c:v>sub_A020</c:v>
                </c:pt>
                <c:pt idx="4">
                  <c:v>sub_9544</c:v>
                </c:pt>
                <c:pt idx="5">
                  <c:v>sub_9288</c:v>
                </c:pt>
                <c:pt idx="6">
                  <c:v>sub_9CA8</c:v>
                </c:pt>
                <c:pt idx="7">
                  <c:v>sub_9BF8</c:v>
                </c:pt>
                <c:pt idx="8">
                  <c:v>sub_8E10</c:v>
                </c:pt>
                <c:pt idx="9">
                  <c:v>sub_8D68</c:v>
                </c:pt>
                <c:pt idx="10">
                  <c:v>sub_8D68</c:v>
                </c:pt>
                <c:pt idx="11">
                  <c:v>sub_9CA8</c:v>
                </c:pt>
                <c:pt idx="12">
                  <c:v>sub_9BF8</c:v>
                </c:pt>
                <c:pt idx="13">
                  <c:v>sub_8E10</c:v>
                </c:pt>
                <c:pt idx="14">
                  <c:v>sub_8D68</c:v>
                </c:pt>
                <c:pt idx="15">
                  <c:v>sub_8D68</c:v>
                </c:pt>
                <c:pt idx="16">
                  <c:v>sub_8D68</c:v>
                </c:pt>
                <c:pt idx="17">
                  <c:v>sub_8D68</c:v>
                </c:pt>
                <c:pt idx="18">
                  <c:v>sub_10288</c:v>
                </c:pt>
                <c:pt idx="19">
                  <c:v>sub_1024C</c:v>
                </c:pt>
                <c:pt idx="20">
                  <c:v>sub_94F8</c:v>
                </c:pt>
                <c:pt idx="21">
                  <c:v>sub_8EC4</c:v>
                </c:pt>
                <c:pt idx="22">
                  <c:v>sub_FBDC</c:v>
                </c:pt>
                <c:pt idx="23">
                  <c:v>sub_FBFC</c:v>
                </c:pt>
                <c:pt idx="24">
                  <c:v>sub_EB08</c:v>
                </c:pt>
                <c:pt idx="25">
                  <c:v>sub_EB08</c:v>
                </c:pt>
                <c:pt idx="26">
                  <c:v>sub_950C</c:v>
                </c:pt>
                <c:pt idx="27">
                  <c:v>sub_9158</c:v>
                </c:pt>
              </c:strCache>
            </c:strRef>
          </c:cat>
          <c:val>
            <c:numRef>
              <c:f>'kalman-filter-function-arm'!$B$2:$B$29</c:f>
              <c:numCache>
                <c:formatCode>General</c:formatCode>
                <c:ptCount val="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15</c:v>
                </c:pt>
                <c:pt idx="19">
                  <c:v>0</c:v>
                </c:pt>
                <c:pt idx="20">
                  <c:v>15</c:v>
                </c:pt>
                <c:pt idx="21">
                  <c:v>15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6-42DA-A995-EE31C4578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3955392"/>
        <c:axId val="1094250912"/>
      </c:barChart>
      <c:catAx>
        <c:axId val="1093955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Functions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4250912"/>
        <c:crosses val="autoZero"/>
        <c:auto val="1"/>
        <c:lblAlgn val="ctr"/>
        <c:lblOffset val="100"/>
        <c:noMultiLvlLbl val="0"/>
      </c:catAx>
      <c:valAx>
        <c:axId val="1094250912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/>
                  <a:t>#Arithmetic</a:t>
                </a:r>
                <a:r>
                  <a:rPr lang="en-US" sz="2000" b="1" baseline="0" dirty="0"/>
                  <a:t> Operations</a:t>
                </a:r>
                <a:r>
                  <a:rPr lang="en-US" sz="2000" b="1" dirty="0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3955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DD90E6-90FA-6543-8A08-55CF70681E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FC76A-5BBF-D64D-9770-77399B33F6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CB636-3EA5-E146-9508-AFD8AFDD928A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F36FE-9E7B-4C46-9041-4CAF9C36A6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The 49th IEEE/IFIP International Conference on Dependable Systems and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DA8D3-BCBF-AD43-9C5E-9CE7F37885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341AC-DE1B-FB49-B59C-92014761B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748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517B2-74F1-EA43-AA18-0F92D0049E47}" type="datetimeFigureOut">
              <a:rPr lang="en-US" smtClean="0"/>
              <a:t>6/27/19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The 49th IEEE/IFIP International Conference on Dependable Systems and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1591A-7FF0-484D-A92A-E877E690D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672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91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3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6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43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63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30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7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48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947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80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38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78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1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8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62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88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39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01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48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105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53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57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22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548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56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48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61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63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54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1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25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3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631C-E12B-DC41-8588-ADE2C659CE92}" type="datetime1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DSN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2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9DB0-BE0E-8242-ADAB-35142C4C857E}" type="datetime1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DSN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8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116AF-C2C1-0747-9FE1-23721F2102ED}" type="datetime1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DSN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1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772C3-A274-4B40-A539-92709A9583B3}" type="datetime1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DSN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E4639-38CA-A64A-95A9-9D39CE515721}" type="datetime1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DSN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31219-419E-9941-8CA8-015C281029A7}" type="datetime1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DSN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7D8BE-3FB4-6C45-AF58-19BA3CAD5E69}" type="datetime1">
              <a:rPr lang="en-US" smtClean="0"/>
              <a:t>6/27/19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DSN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BD8F-B6F4-BC41-B452-C3458C0DA738}" type="datetime1">
              <a:rPr lang="en-US" smtClean="0"/>
              <a:t>6/27/19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DSN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4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2E76-2BFD-934A-B6D8-75401B23D5FA}" type="datetime1">
              <a:rPr lang="en-US" smtClean="0"/>
              <a:t>6/27/19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DSN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5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60D3B-87E3-504A-8A03-2A83D2E55DCD}" type="datetime1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DSN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0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C16D-B192-2E4F-A29B-48E637A3045D}" type="datetime1">
              <a:rPr lang="en-US" smtClean="0"/>
              <a:t>6/27/19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DSN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85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36B59-BC84-5A43-8DEB-64DFF081F273}" type="datetime1">
              <a:rPr lang="en-US" smtClean="0"/>
              <a:t>6/27/19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DSN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iff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accent2"/>
                </a:solidFill>
              </a:rPr>
              <a:t>Tell Me More Than Just Assembly! </a:t>
            </a:r>
            <a:r>
              <a:rPr lang="en-US" sz="4000" b="1" dirty="0">
                <a:solidFill>
                  <a:schemeClr val="accent2"/>
                </a:solidFill>
              </a:rPr>
              <a:t>Reversing Cyber-physical Execution Semantics of Embedded IoT Controller Software Binaries</a:t>
            </a:r>
            <a:endParaRPr lang="en-US" sz="48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0698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Pengfei</a:t>
            </a:r>
            <a:r>
              <a:rPr lang="en-US" b="1" dirty="0"/>
              <a:t> Sun</a:t>
            </a:r>
            <a:r>
              <a:rPr lang="en-US" dirty="0"/>
              <a:t>†, Luis Garcia∗ and </a:t>
            </a:r>
            <a:r>
              <a:rPr lang="en-US" dirty="0" err="1"/>
              <a:t>Saman</a:t>
            </a:r>
            <a:r>
              <a:rPr lang="en-US" dirty="0"/>
              <a:t> </a:t>
            </a:r>
            <a:r>
              <a:rPr lang="en-US" dirty="0" err="1"/>
              <a:t>Zonouz</a:t>
            </a:r>
            <a:r>
              <a:rPr lang="en-US" dirty="0"/>
              <a:t>†</a:t>
            </a:r>
            <a:br>
              <a:rPr lang="en-US" dirty="0"/>
            </a:br>
            <a:r>
              <a:rPr lang="en-US" dirty="0"/>
              <a:t>†Rutgers University, ∗University of California, Los Angeles </a:t>
            </a:r>
          </a:p>
          <a:p>
            <a:endParaRPr lang="en-US" dirty="0"/>
          </a:p>
          <a:p>
            <a:r>
              <a:rPr lang="en-US" dirty="0"/>
              <a:t>06/26/2019</a:t>
            </a:r>
          </a:p>
          <a:p>
            <a:r>
              <a:rPr lang="en-US" sz="1700" dirty="0"/>
              <a:t>The 49th IEEE/IFIP International Conference on Dependable Systems and Networks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9"/>
    </mc:Choice>
    <mc:Fallback xmlns="">
      <p:transition spd="slow" advTm="43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27574" y="3663818"/>
            <a:ext cx="12164425" cy="137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a typeface="等线 Light"/>
              </a:rPr>
              <a:t>Mismo</a:t>
            </a:r>
            <a:r>
              <a:rPr lang="en-US" altLang="zh-CN" dirty="0">
                <a:ea typeface="等线 Light"/>
              </a:rPr>
              <a:t> </a:t>
            </a:r>
            <a:r>
              <a:rPr lang="zh-CN" altLang="en-US" dirty="0">
                <a:ea typeface="等线 Light"/>
              </a:rPr>
              <a:t>Overview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88759" y="2416054"/>
            <a:ext cx="2462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Binary executable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05293" y="4523511"/>
            <a:ext cx="1461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Algorithm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08F75A-C63E-134B-8D50-D62D8098DAAB}"/>
              </a:ext>
            </a:extLst>
          </p:cNvPr>
          <p:cNvGrpSpPr/>
          <p:nvPr/>
        </p:nvGrpSpPr>
        <p:grpSpPr>
          <a:xfrm>
            <a:off x="37584" y="1538364"/>
            <a:ext cx="1955800" cy="1836182"/>
            <a:chOff x="391885" y="2264229"/>
            <a:chExt cx="1955800" cy="183618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76E685-119C-184C-8DC5-2FC61620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5" y="2264229"/>
              <a:ext cx="1955800" cy="14668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875318-701D-3F42-A83A-3EE80D12AA35}"/>
                </a:ext>
              </a:extLst>
            </p:cNvPr>
            <p:cNvSpPr txBox="1"/>
            <p:nvPr/>
          </p:nvSpPr>
          <p:spPr>
            <a:xfrm>
              <a:off x="576715" y="3731079"/>
              <a:ext cx="15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ICS/</a:t>
              </a:r>
              <a:r>
                <a:rPr lang="en-US" dirty="0" err="1"/>
                <a:t>IoT</a:t>
              </a:r>
              <a:r>
                <a:rPr lang="en-US" dirty="0"/>
                <a:t> Device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7CF03A-E3EE-254F-A499-A6001FF5F68B}"/>
              </a:ext>
            </a:extLst>
          </p:cNvPr>
          <p:cNvGrpSpPr/>
          <p:nvPr/>
        </p:nvGrpSpPr>
        <p:grpSpPr>
          <a:xfrm>
            <a:off x="2109823" y="1538364"/>
            <a:ext cx="1986441" cy="2120564"/>
            <a:chOff x="2309987" y="2307772"/>
            <a:chExt cx="1986441" cy="212056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C30490-0E7A-F049-BDCA-EB2BEBD5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872" y="2307772"/>
              <a:ext cx="1469343" cy="14693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191EC-14DB-3F44-B142-0A049E8623AB}"/>
                </a:ext>
              </a:extLst>
            </p:cNvPr>
            <p:cNvSpPr txBox="1"/>
            <p:nvPr/>
          </p:nvSpPr>
          <p:spPr>
            <a:xfrm>
              <a:off x="2309987" y="3782005"/>
              <a:ext cx="1986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Controller Code</a:t>
              </a:r>
            </a:p>
            <a:p>
              <a:pPr algn="ctr"/>
              <a:r>
                <a:rPr lang="en-US" dirty="0"/>
                <a:t>(binary executable)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2E46F8-BE28-3942-941E-FC4D15744CE1}"/>
              </a:ext>
            </a:extLst>
          </p:cNvPr>
          <p:cNvSpPr/>
          <p:nvPr/>
        </p:nvSpPr>
        <p:spPr>
          <a:xfrm>
            <a:off x="18733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DC9DEC-12F7-014F-BE1A-1EF89E76D619}"/>
              </a:ext>
            </a:extLst>
          </p:cNvPr>
          <p:cNvSpPr/>
          <p:nvPr/>
        </p:nvSpPr>
        <p:spPr>
          <a:xfrm>
            <a:off x="4702015" y="1862707"/>
            <a:ext cx="1659842" cy="16139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Algorithm’s Subroutine Identification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7B2D9843-5EB4-7D43-97FC-AEAF1279396D}"/>
              </a:ext>
            </a:extLst>
          </p:cNvPr>
          <p:cNvSpPr/>
          <p:nvPr/>
        </p:nvSpPr>
        <p:spPr>
          <a:xfrm>
            <a:off x="4009731" y="231941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65728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759999-FD92-C640-A989-B5617BB25C24}"/>
              </a:ext>
            </a:extLst>
          </p:cNvPr>
          <p:cNvGrpSpPr/>
          <p:nvPr/>
        </p:nvGrpSpPr>
        <p:grpSpPr>
          <a:xfrm>
            <a:off x="7135952" y="1542173"/>
            <a:ext cx="1803405" cy="2086248"/>
            <a:chOff x="7927402" y="316637"/>
            <a:chExt cx="1803405" cy="208624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8529DB-3F2C-C340-9FFB-DCC6CF96F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50" t="11437" r="16733" b="12998"/>
            <a:stretch/>
          </p:blipFill>
          <p:spPr>
            <a:xfrm>
              <a:off x="7927402" y="316637"/>
              <a:ext cx="1803405" cy="17740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03AC2-F42F-D64D-82ED-F15DB145EAD6}"/>
                </a:ext>
              </a:extLst>
            </p:cNvPr>
            <p:cNvSpPr txBox="1"/>
            <p:nvPr/>
          </p:nvSpPr>
          <p:spPr>
            <a:xfrm>
              <a:off x="7977781" y="2033553"/>
              <a:ext cx="1702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CFG Refinement</a:t>
              </a:r>
            </a:p>
          </p:txBody>
        </p: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9011247" y="233372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9697969" y="1704929"/>
            <a:ext cx="2174249" cy="1865322"/>
            <a:chOff x="8074363" y="2518479"/>
            <a:chExt cx="2174249" cy="186532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64" name="Can 63">
            <a:extLst>
              <a:ext uri="{FF2B5EF4-FFF2-40B4-BE49-F238E27FC236}">
                <a16:creationId xmlns:a16="http://schemas.microsoft.com/office/drawing/2014/main" id="{EF4158C2-2D68-5641-AD0B-422423997F3D}"/>
              </a:ext>
            </a:extLst>
          </p:cNvPr>
          <p:cNvSpPr/>
          <p:nvPr/>
        </p:nvSpPr>
        <p:spPr>
          <a:xfrm>
            <a:off x="3221215" y="3988164"/>
            <a:ext cx="1367544" cy="1543987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ICS/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 Algorithms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5264653" y="4421707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5740620" y="3931981"/>
            <a:ext cx="2674386" cy="1865322"/>
            <a:chOff x="7824293" y="2518479"/>
            <a:chExt cx="2674386" cy="186532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19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4" grpId="0"/>
      <p:bldP spid="34" grpId="1"/>
      <p:bldP spid="53" grpId="0" animBg="1"/>
      <p:bldP spid="54" grpId="0" animBg="1"/>
      <p:bldP spid="55" grpId="0" animBg="1"/>
      <p:bldP spid="56" grpId="0" animBg="1"/>
      <p:bldP spid="60" grpId="0" animBg="1"/>
      <p:bldP spid="64" grpId="0" animBg="1"/>
      <p:bldP spid="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1662528" y="3870541"/>
            <a:ext cx="2674386" cy="1865322"/>
            <a:chOff x="7824293" y="2518479"/>
            <a:chExt cx="2674386" cy="18653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6166339" y="2866083"/>
            <a:ext cx="1920334" cy="1792876"/>
            <a:chOff x="10190433" y="537452"/>
            <a:chExt cx="1920334" cy="179287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7F0FCC8-5736-3C44-B716-BC777693986F}"/>
              </a:ext>
            </a:extLst>
          </p:cNvPr>
          <p:cNvSpPr/>
          <p:nvPr/>
        </p:nvSpPr>
        <p:spPr>
          <a:xfrm>
            <a:off x="5157658" y="1550382"/>
            <a:ext cx="227036" cy="43076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1330036" y="3665581"/>
            <a:ext cx="3595255" cy="204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F29DFBE6-4317-7E47-80D6-7FBE4CC90691}"/>
              </a:ext>
            </a:extLst>
          </p:cNvPr>
          <p:cNvSpPr/>
          <p:nvPr/>
        </p:nvSpPr>
        <p:spPr>
          <a:xfrm>
            <a:off x="5341880" y="3419621"/>
            <a:ext cx="525916" cy="685801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54150A-241F-5549-B5FA-1007DD3F33FE}"/>
              </a:ext>
            </a:extLst>
          </p:cNvPr>
          <p:cNvSpPr/>
          <p:nvPr/>
        </p:nvSpPr>
        <p:spPr>
          <a:xfrm rot="16200000">
            <a:off x="7604858" y="3758882"/>
            <a:ext cx="1930417" cy="242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DD25119-D842-414D-BEB5-28F0B128EFB6}"/>
              </a:ext>
            </a:extLst>
          </p:cNvPr>
          <p:cNvGrpSpPr/>
          <p:nvPr/>
        </p:nvGrpSpPr>
        <p:grpSpPr>
          <a:xfrm>
            <a:off x="9742856" y="2952059"/>
            <a:ext cx="1754215" cy="2167882"/>
            <a:chOff x="10224222" y="2852537"/>
            <a:chExt cx="1754215" cy="216788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B039C3F-19FE-064A-AE32-A7065DA5D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24222" y="2852537"/>
              <a:ext cx="1754215" cy="143673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33C266-44C1-FD4D-AA94-1112E97A91EC}"/>
                </a:ext>
              </a:extLst>
            </p:cNvPr>
            <p:cNvSpPr txBox="1"/>
            <p:nvPr/>
          </p:nvSpPr>
          <p:spPr>
            <a:xfrm>
              <a:off x="10481693" y="4374088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Annotated </a:t>
              </a:r>
            </a:p>
            <a:p>
              <a:r>
                <a:rPr lang="en-US" dirty="0"/>
                <a:t>Disassembly</a:t>
              </a:r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a typeface="等线 Light"/>
              </a:rPr>
              <a:t>Mismo</a:t>
            </a:r>
            <a:r>
              <a:rPr lang="en-US" altLang="zh-CN" dirty="0">
                <a:ea typeface="等线 Light"/>
              </a:rPr>
              <a:t> </a:t>
            </a:r>
            <a:r>
              <a:rPr lang="zh-CN" altLang="en-US" dirty="0">
                <a:ea typeface="等线 Light"/>
              </a:rPr>
              <a:t>Overview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11</a:t>
            </a:fld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29DFBE6-4317-7E47-80D6-7FBE4CC90691}"/>
              </a:ext>
            </a:extLst>
          </p:cNvPr>
          <p:cNvSpPr/>
          <p:nvPr/>
        </p:nvSpPr>
        <p:spPr>
          <a:xfrm>
            <a:off x="8694745" y="3419621"/>
            <a:ext cx="525916" cy="685801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1951558" y="1735183"/>
            <a:ext cx="2174249" cy="1865322"/>
            <a:chOff x="8074363" y="2518479"/>
            <a:chExt cx="2174249" cy="1865322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63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27574" y="3663818"/>
            <a:ext cx="12164425" cy="137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a typeface="等线 Light"/>
              </a:rPr>
              <a:t>Mismo</a:t>
            </a:r>
            <a:r>
              <a:rPr lang="en-US" altLang="zh-CN" dirty="0">
                <a:ea typeface="等线 Light"/>
              </a:rPr>
              <a:t> </a:t>
            </a:r>
            <a:r>
              <a:rPr lang="zh-CN" altLang="en-US" dirty="0">
                <a:ea typeface="等线 Light"/>
              </a:rPr>
              <a:t>Overview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12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08F75A-C63E-134B-8D50-D62D8098DAAB}"/>
              </a:ext>
            </a:extLst>
          </p:cNvPr>
          <p:cNvGrpSpPr/>
          <p:nvPr/>
        </p:nvGrpSpPr>
        <p:grpSpPr>
          <a:xfrm>
            <a:off x="37584" y="1538364"/>
            <a:ext cx="1955800" cy="1836182"/>
            <a:chOff x="391885" y="2264229"/>
            <a:chExt cx="1955800" cy="183618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76E685-119C-184C-8DC5-2FC61620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5" y="2264229"/>
              <a:ext cx="1955800" cy="14668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875318-701D-3F42-A83A-3EE80D12AA35}"/>
                </a:ext>
              </a:extLst>
            </p:cNvPr>
            <p:cNvSpPr txBox="1"/>
            <p:nvPr/>
          </p:nvSpPr>
          <p:spPr>
            <a:xfrm>
              <a:off x="576715" y="3731079"/>
              <a:ext cx="15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ICS/</a:t>
              </a:r>
              <a:r>
                <a:rPr lang="en-US" dirty="0" err="1"/>
                <a:t>IoT</a:t>
              </a:r>
              <a:r>
                <a:rPr lang="en-US" dirty="0"/>
                <a:t> Device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7CF03A-E3EE-254F-A499-A6001FF5F68B}"/>
              </a:ext>
            </a:extLst>
          </p:cNvPr>
          <p:cNvGrpSpPr/>
          <p:nvPr/>
        </p:nvGrpSpPr>
        <p:grpSpPr>
          <a:xfrm>
            <a:off x="2109823" y="1538364"/>
            <a:ext cx="1986441" cy="2120564"/>
            <a:chOff x="2309987" y="2307772"/>
            <a:chExt cx="1986441" cy="212056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C30490-0E7A-F049-BDCA-EB2BEBD5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872" y="2307772"/>
              <a:ext cx="1469343" cy="14693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191EC-14DB-3F44-B142-0A049E8623AB}"/>
                </a:ext>
              </a:extLst>
            </p:cNvPr>
            <p:cNvSpPr txBox="1"/>
            <p:nvPr/>
          </p:nvSpPr>
          <p:spPr>
            <a:xfrm>
              <a:off x="2309987" y="3782005"/>
              <a:ext cx="1986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Controller Code</a:t>
              </a:r>
            </a:p>
            <a:p>
              <a:pPr algn="ctr"/>
              <a:r>
                <a:rPr lang="en-US" dirty="0"/>
                <a:t>(binary executable)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2E46F8-BE28-3942-941E-FC4D15744CE1}"/>
              </a:ext>
            </a:extLst>
          </p:cNvPr>
          <p:cNvSpPr/>
          <p:nvPr/>
        </p:nvSpPr>
        <p:spPr>
          <a:xfrm>
            <a:off x="18733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DC9DEC-12F7-014F-BE1A-1EF89E76D619}"/>
              </a:ext>
            </a:extLst>
          </p:cNvPr>
          <p:cNvSpPr/>
          <p:nvPr/>
        </p:nvSpPr>
        <p:spPr>
          <a:xfrm>
            <a:off x="4702015" y="1862707"/>
            <a:ext cx="1659842" cy="16139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Algorithm’s Subroutine Identification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7B2D9843-5EB4-7D43-97FC-AEAF1279396D}"/>
              </a:ext>
            </a:extLst>
          </p:cNvPr>
          <p:cNvSpPr/>
          <p:nvPr/>
        </p:nvSpPr>
        <p:spPr>
          <a:xfrm>
            <a:off x="4009731" y="231941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65728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759999-FD92-C640-A989-B5617BB25C24}"/>
              </a:ext>
            </a:extLst>
          </p:cNvPr>
          <p:cNvGrpSpPr/>
          <p:nvPr/>
        </p:nvGrpSpPr>
        <p:grpSpPr>
          <a:xfrm>
            <a:off x="7135952" y="1542173"/>
            <a:ext cx="1803405" cy="2086248"/>
            <a:chOff x="7927402" y="316637"/>
            <a:chExt cx="1803405" cy="208624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8529DB-3F2C-C340-9FFB-DCC6CF96F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50" t="11437" r="16733" b="12998"/>
            <a:stretch/>
          </p:blipFill>
          <p:spPr>
            <a:xfrm>
              <a:off x="7927402" y="316637"/>
              <a:ext cx="1803405" cy="17740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03AC2-F42F-D64D-82ED-F15DB145EAD6}"/>
                </a:ext>
              </a:extLst>
            </p:cNvPr>
            <p:cNvSpPr txBox="1"/>
            <p:nvPr/>
          </p:nvSpPr>
          <p:spPr>
            <a:xfrm>
              <a:off x="7977781" y="2033553"/>
              <a:ext cx="1702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CFG Refinement</a:t>
              </a:r>
            </a:p>
          </p:txBody>
        </p: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9011247" y="233372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9697969" y="1704929"/>
            <a:ext cx="2174249" cy="1865322"/>
            <a:chOff x="8074363" y="2518479"/>
            <a:chExt cx="2174249" cy="186532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64" name="Can 63">
            <a:extLst>
              <a:ext uri="{FF2B5EF4-FFF2-40B4-BE49-F238E27FC236}">
                <a16:creationId xmlns:a16="http://schemas.microsoft.com/office/drawing/2014/main" id="{EF4158C2-2D68-5641-AD0B-422423997F3D}"/>
              </a:ext>
            </a:extLst>
          </p:cNvPr>
          <p:cNvSpPr/>
          <p:nvPr/>
        </p:nvSpPr>
        <p:spPr>
          <a:xfrm>
            <a:off x="3221215" y="3988164"/>
            <a:ext cx="1367544" cy="1543987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ICS/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 Algorithms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5264653" y="4421707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5740620" y="3931981"/>
            <a:ext cx="2674386" cy="1865322"/>
            <a:chOff x="7824293" y="2518479"/>
            <a:chExt cx="2674386" cy="186532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535647" y="1538364"/>
            <a:ext cx="2037194" cy="2120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20469" y="1612332"/>
            <a:ext cx="1818888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37852" y="1605641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9551768" y="4348911"/>
            <a:ext cx="1920334" cy="1792876"/>
            <a:chOff x="10190433" y="537452"/>
            <a:chExt cx="1920334" cy="17928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9403641" y="4230293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27574" y="3663818"/>
            <a:ext cx="12164425" cy="137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13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08F75A-C63E-134B-8D50-D62D8098DAAB}"/>
              </a:ext>
            </a:extLst>
          </p:cNvPr>
          <p:cNvGrpSpPr/>
          <p:nvPr/>
        </p:nvGrpSpPr>
        <p:grpSpPr>
          <a:xfrm>
            <a:off x="37584" y="1538364"/>
            <a:ext cx="1955800" cy="1836182"/>
            <a:chOff x="391885" y="2264229"/>
            <a:chExt cx="1955800" cy="183618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76E685-119C-184C-8DC5-2FC61620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5" y="2264229"/>
              <a:ext cx="1955800" cy="14668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875318-701D-3F42-A83A-3EE80D12AA35}"/>
                </a:ext>
              </a:extLst>
            </p:cNvPr>
            <p:cNvSpPr txBox="1"/>
            <p:nvPr/>
          </p:nvSpPr>
          <p:spPr>
            <a:xfrm>
              <a:off x="576715" y="3731079"/>
              <a:ext cx="15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ICS/</a:t>
              </a:r>
              <a:r>
                <a:rPr lang="en-US" dirty="0" err="1"/>
                <a:t>IoT</a:t>
              </a:r>
              <a:r>
                <a:rPr lang="en-US" dirty="0"/>
                <a:t> Device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7CF03A-E3EE-254F-A499-A6001FF5F68B}"/>
              </a:ext>
            </a:extLst>
          </p:cNvPr>
          <p:cNvGrpSpPr/>
          <p:nvPr/>
        </p:nvGrpSpPr>
        <p:grpSpPr>
          <a:xfrm>
            <a:off x="2109823" y="1538364"/>
            <a:ext cx="1986441" cy="2120564"/>
            <a:chOff x="2309987" y="2307772"/>
            <a:chExt cx="1986441" cy="212056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C30490-0E7A-F049-BDCA-EB2BEBD5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872" y="2307772"/>
              <a:ext cx="1469343" cy="14693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191EC-14DB-3F44-B142-0A049E8623AB}"/>
                </a:ext>
              </a:extLst>
            </p:cNvPr>
            <p:cNvSpPr txBox="1"/>
            <p:nvPr/>
          </p:nvSpPr>
          <p:spPr>
            <a:xfrm>
              <a:off x="2309987" y="3782005"/>
              <a:ext cx="1986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Controller Code</a:t>
              </a:r>
            </a:p>
            <a:p>
              <a:pPr algn="ctr"/>
              <a:r>
                <a:rPr lang="en-US" dirty="0"/>
                <a:t>(binary executable)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2E46F8-BE28-3942-941E-FC4D15744CE1}"/>
              </a:ext>
            </a:extLst>
          </p:cNvPr>
          <p:cNvSpPr/>
          <p:nvPr/>
        </p:nvSpPr>
        <p:spPr>
          <a:xfrm>
            <a:off x="18733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DC9DEC-12F7-014F-BE1A-1EF89E76D619}"/>
              </a:ext>
            </a:extLst>
          </p:cNvPr>
          <p:cNvSpPr/>
          <p:nvPr/>
        </p:nvSpPr>
        <p:spPr>
          <a:xfrm>
            <a:off x="4702015" y="1862707"/>
            <a:ext cx="1659842" cy="16139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Algorithm’s Subroutine Identification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7B2D9843-5EB4-7D43-97FC-AEAF1279396D}"/>
              </a:ext>
            </a:extLst>
          </p:cNvPr>
          <p:cNvSpPr/>
          <p:nvPr/>
        </p:nvSpPr>
        <p:spPr>
          <a:xfrm>
            <a:off x="4009731" y="231941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65728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759999-FD92-C640-A989-B5617BB25C24}"/>
              </a:ext>
            </a:extLst>
          </p:cNvPr>
          <p:cNvGrpSpPr/>
          <p:nvPr/>
        </p:nvGrpSpPr>
        <p:grpSpPr>
          <a:xfrm>
            <a:off x="7135952" y="1542173"/>
            <a:ext cx="1803405" cy="2086248"/>
            <a:chOff x="7927402" y="316637"/>
            <a:chExt cx="1803405" cy="208624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8529DB-3F2C-C340-9FFB-DCC6CF96F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50" t="11437" r="16733" b="12998"/>
            <a:stretch/>
          </p:blipFill>
          <p:spPr>
            <a:xfrm>
              <a:off x="7927402" y="316637"/>
              <a:ext cx="1803405" cy="17740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03AC2-F42F-D64D-82ED-F15DB145EAD6}"/>
                </a:ext>
              </a:extLst>
            </p:cNvPr>
            <p:cNvSpPr txBox="1"/>
            <p:nvPr/>
          </p:nvSpPr>
          <p:spPr>
            <a:xfrm>
              <a:off x="7977781" y="2033553"/>
              <a:ext cx="1702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CFG Refinement</a:t>
              </a:r>
            </a:p>
          </p:txBody>
        </p: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9011247" y="233372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9697969" y="1704929"/>
            <a:ext cx="2174249" cy="1865322"/>
            <a:chOff x="8074363" y="2518479"/>
            <a:chExt cx="2174249" cy="186532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64" name="Can 63">
            <a:extLst>
              <a:ext uri="{FF2B5EF4-FFF2-40B4-BE49-F238E27FC236}">
                <a16:creationId xmlns:a16="http://schemas.microsoft.com/office/drawing/2014/main" id="{EF4158C2-2D68-5641-AD0B-422423997F3D}"/>
              </a:ext>
            </a:extLst>
          </p:cNvPr>
          <p:cNvSpPr/>
          <p:nvPr/>
        </p:nvSpPr>
        <p:spPr>
          <a:xfrm>
            <a:off x="3221215" y="3988164"/>
            <a:ext cx="1367544" cy="1543987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ICS/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 Algorithms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5264653" y="4421707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5740620" y="3931981"/>
            <a:ext cx="2674386" cy="1865322"/>
            <a:chOff x="7824293" y="2518479"/>
            <a:chExt cx="2674386" cy="186532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535647" y="1538364"/>
            <a:ext cx="2037194" cy="2120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20469" y="1612332"/>
            <a:ext cx="1818888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37852" y="1605641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9551768" y="4348911"/>
            <a:ext cx="1920334" cy="1792876"/>
            <a:chOff x="10190433" y="537452"/>
            <a:chExt cx="1920334" cy="17928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9403641" y="4230293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Chart 2"/>
          <p:cNvGraphicFramePr>
            <a:graphicFrameLocks/>
          </p:cNvGraphicFramePr>
          <p:nvPr/>
        </p:nvGraphicFramePr>
        <p:xfrm>
          <a:off x="1648692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7" name="Rectangle 36"/>
          <p:cNvSpPr/>
          <p:nvPr/>
        </p:nvSpPr>
        <p:spPr>
          <a:xfrm>
            <a:off x="3969328" y="2185122"/>
            <a:ext cx="2597728" cy="849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Taint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Arithmetic operations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705110" y="4343400"/>
            <a:ext cx="290946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37539 0.1717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6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3" grpId="0" animBg="1"/>
      <p:bldP spid="54" grpId="0" animBg="1"/>
      <p:bldP spid="55" grpId="0" animBg="1"/>
      <p:bldP spid="56" grpId="0" animBg="1"/>
      <p:bldP spid="60" grpId="0" animBg="1"/>
      <p:bldP spid="64" grpId="0" animBg="1"/>
      <p:bldP spid="65" grpId="0" animBg="1"/>
      <p:bldP spid="2" grpId="0" animBg="1"/>
      <p:bldP spid="30" grpId="0" animBg="1"/>
      <p:bldP spid="31" grpId="0" animBg="1"/>
      <p:bldP spid="41" grpId="0" animBg="1"/>
      <p:bldGraphic spid="34" grpId="0">
        <p:bldAsOne/>
      </p:bldGraphic>
      <p:bldP spid="37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27574" y="3663818"/>
            <a:ext cx="12164425" cy="137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14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08F75A-C63E-134B-8D50-D62D8098DAAB}"/>
              </a:ext>
            </a:extLst>
          </p:cNvPr>
          <p:cNvGrpSpPr/>
          <p:nvPr/>
        </p:nvGrpSpPr>
        <p:grpSpPr>
          <a:xfrm>
            <a:off x="37584" y="1538364"/>
            <a:ext cx="1955800" cy="1836182"/>
            <a:chOff x="391885" y="2264229"/>
            <a:chExt cx="1955800" cy="183618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76E685-119C-184C-8DC5-2FC61620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5" y="2264229"/>
              <a:ext cx="1955800" cy="14668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875318-701D-3F42-A83A-3EE80D12AA35}"/>
                </a:ext>
              </a:extLst>
            </p:cNvPr>
            <p:cNvSpPr txBox="1"/>
            <p:nvPr/>
          </p:nvSpPr>
          <p:spPr>
            <a:xfrm>
              <a:off x="576715" y="3731079"/>
              <a:ext cx="15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ICS/</a:t>
              </a:r>
              <a:r>
                <a:rPr lang="en-US" dirty="0" err="1"/>
                <a:t>IoT</a:t>
              </a:r>
              <a:r>
                <a:rPr lang="en-US" dirty="0"/>
                <a:t> Device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7CF03A-E3EE-254F-A499-A6001FF5F68B}"/>
              </a:ext>
            </a:extLst>
          </p:cNvPr>
          <p:cNvGrpSpPr/>
          <p:nvPr/>
        </p:nvGrpSpPr>
        <p:grpSpPr>
          <a:xfrm>
            <a:off x="2109823" y="1538364"/>
            <a:ext cx="1986441" cy="2120564"/>
            <a:chOff x="2309987" y="2307772"/>
            <a:chExt cx="1986441" cy="212056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C30490-0E7A-F049-BDCA-EB2BEBD5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872" y="2307772"/>
              <a:ext cx="1469343" cy="14693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191EC-14DB-3F44-B142-0A049E8623AB}"/>
                </a:ext>
              </a:extLst>
            </p:cNvPr>
            <p:cNvSpPr txBox="1"/>
            <p:nvPr/>
          </p:nvSpPr>
          <p:spPr>
            <a:xfrm>
              <a:off x="2309987" y="3782005"/>
              <a:ext cx="1986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Controller Code</a:t>
              </a:r>
            </a:p>
            <a:p>
              <a:pPr algn="ctr"/>
              <a:r>
                <a:rPr lang="en-US" dirty="0"/>
                <a:t>(binary executable)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2E46F8-BE28-3942-941E-FC4D15744CE1}"/>
              </a:ext>
            </a:extLst>
          </p:cNvPr>
          <p:cNvSpPr/>
          <p:nvPr/>
        </p:nvSpPr>
        <p:spPr>
          <a:xfrm>
            <a:off x="18733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DC9DEC-12F7-014F-BE1A-1EF89E76D619}"/>
              </a:ext>
            </a:extLst>
          </p:cNvPr>
          <p:cNvSpPr/>
          <p:nvPr/>
        </p:nvSpPr>
        <p:spPr>
          <a:xfrm>
            <a:off x="4702015" y="1862707"/>
            <a:ext cx="1659842" cy="16139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Algorithm’s Subroutine Identification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7B2D9843-5EB4-7D43-97FC-AEAF1279396D}"/>
              </a:ext>
            </a:extLst>
          </p:cNvPr>
          <p:cNvSpPr/>
          <p:nvPr/>
        </p:nvSpPr>
        <p:spPr>
          <a:xfrm>
            <a:off x="4009731" y="231941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65728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759999-FD92-C640-A989-B5617BB25C24}"/>
              </a:ext>
            </a:extLst>
          </p:cNvPr>
          <p:cNvGrpSpPr/>
          <p:nvPr/>
        </p:nvGrpSpPr>
        <p:grpSpPr>
          <a:xfrm>
            <a:off x="7135952" y="1542173"/>
            <a:ext cx="1803405" cy="2086248"/>
            <a:chOff x="7927402" y="316637"/>
            <a:chExt cx="1803405" cy="208624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8529DB-3F2C-C340-9FFB-DCC6CF96F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50" t="11437" r="16733" b="12998"/>
            <a:stretch/>
          </p:blipFill>
          <p:spPr>
            <a:xfrm>
              <a:off x="7927402" y="316637"/>
              <a:ext cx="1803405" cy="17740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03AC2-F42F-D64D-82ED-F15DB145EAD6}"/>
                </a:ext>
              </a:extLst>
            </p:cNvPr>
            <p:cNvSpPr txBox="1"/>
            <p:nvPr/>
          </p:nvSpPr>
          <p:spPr>
            <a:xfrm>
              <a:off x="7977781" y="2033553"/>
              <a:ext cx="1702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CFG Refinement</a:t>
              </a:r>
            </a:p>
          </p:txBody>
        </p: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9011247" y="233372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9697969" y="1704929"/>
            <a:ext cx="2174249" cy="1865322"/>
            <a:chOff x="8074363" y="2518479"/>
            <a:chExt cx="2174249" cy="186532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64" name="Can 63">
            <a:extLst>
              <a:ext uri="{FF2B5EF4-FFF2-40B4-BE49-F238E27FC236}">
                <a16:creationId xmlns:a16="http://schemas.microsoft.com/office/drawing/2014/main" id="{EF4158C2-2D68-5641-AD0B-422423997F3D}"/>
              </a:ext>
            </a:extLst>
          </p:cNvPr>
          <p:cNvSpPr/>
          <p:nvPr/>
        </p:nvSpPr>
        <p:spPr>
          <a:xfrm>
            <a:off x="3221215" y="3988164"/>
            <a:ext cx="1367544" cy="1543987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ICS/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 Algorithms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5264653" y="4421707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5740620" y="3931981"/>
            <a:ext cx="2674386" cy="1865322"/>
            <a:chOff x="7824293" y="2518479"/>
            <a:chExt cx="2674386" cy="186532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535647" y="1538364"/>
            <a:ext cx="2037194" cy="2120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20469" y="1612332"/>
            <a:ext cx="1818888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37852" y="1605641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9551768" y="4348911"/>
            <a:ext cx="1920334" cy="1792876"/>
            <a:chOff x="10190433" y="537452"/>
            <a:chExt cx="1920334" cy="17928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9403641" y="4230293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内容占位符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30" y="0"/>
            <a:ext cx="4098939" cy="7121540"/>
          </a:xfrm>
          <a:prstGeom prst="rect">
            <a:avLst/>
          </a:prstGeom>
        </p:spPr>
      </p:pic>
      <p:sp>
        <p:nvSpPr>
          <p:cNvPr id="37" name="Slide Number Placeholder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6CAC6-800C-EF4A-996B-A6F6D2A5F04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985164" y="3678382"/>
            <a:ext cx="1724891" cy="665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/>
          <p:cNvSpPr/>
          <p:nvPr/>
        </p:nvSpPr>
        <p:spPr>
          <a:xfrm>
            <a:off x="7900242" y="3560770"/>
            <a:ext cx="155448" cy="914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055690" y="3581050"/>
            <a:ext cx="3590825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Errors checking,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Value range checking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69328" y="1122218"/>
            <a:ext cx="1766454" cy="108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58146" y="5150578"/>
            <a:ext cx="1821872" cy="1180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72243" y="3482047"/>
            <a:ext cx="4522572" cy="1071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95 0.00486 L -0.57747 0.1900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26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9" grpId="0"/>
      <p:bldP spid="53" grpId="0" animBg="1"/>
      <p:bldP spid="54" grpId="0" animBg="1"/>
      <p:bldP spid="55" grpId="0" animBg="1"/>
      <p:bldP spid="56" grpId="0" animBg="1"/>
      <p:bldP spid="60" grpId="0" animBg="1"/>
      <p:bldP spid="64" grpId="0" animBg="1"/>
      <p:bldP spid="65" grpId="0" animBg="1"/>
      <p:bldP spid="2" grpId="0" animBg="1"/>
      <p:bldP spid="30" grpId="0" animBg="1"/>
      <p:bldP spid="31" grpId="0" animBg="1"/>
      <p:bldP spid="41" grpId="0" animBg="1"/>
      <p:bldP spid="38" grpId="0" animBg="1"/>
      <p:bldP spid="40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27574" y="3663818"/>
            <a:ext cx="12164425" cy="137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15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08F75A-C63E-134B-8D50-D62D8098DAAB}"/>
              </a:ext>
            </a:extLst>
          </p:cNvPr>
          <p:cNvGrpSpPr/>
          <p:nvPr/>
        </p:nvGrpSpPr>
        <p:grpSpPr>
          <a:xfrm>
            <a:off x="37584" y="1538364"/>
            <a:ext cx="1955800" cy="1836182"/>
            <a:chOff x="391885" y="2264229"/>
            <a:chExt cx="1955800" cy="183618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76E685-119C-184C-8DC5-2FC61620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5" y="2264229"/>
              <a:ext cx="1955800" cy="14668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875318-701D-3F42-A83A-3EE80D12AA35}"/>
                </a:ext>
              </a:extLst>
            </p:cNvPr>
            <p:cNvSpPr txBox="1"/>
            <p:nvPr/>
          </p:nvSpPr>
          <p:spPr>
            <a:xfrm>
              <a:off x="576715" y="3731079"/>
              <a:ext cx="15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ICS/</a:t>
              </a:r>
              <a:r>
                <a:rPr lang="en-US" dirty="0" err="1"/>
                <a:t>IoT</a:t>
              </a:r>
              <a:r>
                <a:rPr lang="en-US" dirty="0"/>
                <a:t> Device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7CF03A-E3EE-254F-A499-A6001FF5F68B}"/>
              </a:ext>
            </a:extLst>
          </p:cNvPr>
          <p:cNvGrpSpPr/>
          <p:nvPr/>
        </p:nvGrpSpPr>
        <p:grpSpPr>
          <a:xfrm>
            <a:off x="2109823" y="1538364"/>
            <a:ext cx="1986441" cy="2120564"/>
            <a:chOff x="2309987" y="2307772"/>
            <a:chExt cx="1986441" cy="212056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C30490-0E7A-F049-BDCA-EB2BEBD5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872" y="2307772"/>
              <a:ext cx="1469343" cy="14693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191EC-14DB-3F44-B142-0A049E8623AB}"/>
                </a:ext>
              </a:extLst>
            </p:cNvPr>
            <p:cNvSpPr txBox="1"/>
            <p:nvPr/>
          </p:nvSpPr>
          <p:spPr>
            <a:xfrm>
              <a:off x="2309987" y="3782005"/>
              <a:ext cx="1986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Controller Code</a:t>
              </a:r>
            </a:p>
            <a:p>
              <a:pPr algn="ctr"/>
              <a:r>
                <a:rPr lang="en-US" dirty="0"/>
                <a:t>(binary executable)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2E46F8-BE28-3942-941E-FC4D15744CE1}"/>
              </a:ext>
            </a:extLst>
          </p:cNvPr>
          <p:cNvSpPr/>
          <p:nvPr/>
        </p:nvSpPr>
        <p:spPr>
          <a:xfrm>
            <a:off x="18733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DC9DEC-12F7-014F-BE1A-1EF89E76D619}"/>
              </a:ext>
            </a:extLst>
          </p:cNvPr>
          <p:cNvSpPr/>
          <p:nvPr/>
        </p:nvSpPr>
        <p:spPr>
          <a:xfrm>
            <a:off x="4702015" y="1862707"/>
            <a:ext cx="1659842" cy="16139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Algorithm’s Subroutine Identification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7B2D9843-5EB4-7D43-97FC-AEAF1279396D}"/>
              </a:ext>
            </a:extLst>
          </p:cNvPr>
          <p:cNvSpPr/>
          <p:nvPr/>
        </p:nvSpPr>
        <p:spPr>
          <a:xfrm>
            <a:off x="4009731" y="231941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65728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759999-FD92-C640-A989-B5617BB25C24}"/>
              </a:ext>
            </a:extLst>
          </p:cNvPr>
          <p:cNvGrpSpPr/>
          <p:nvPr/>
        </p:nvGrpSpPr>
        <p:grpSpPr>
          <a:xfrm>
            <a:off x="7135952" y="1542173"/>
            <a:ext cx="1803405" cy="2086248"/>
            <a:chOff x="7927402" y="316637"/>
            <a:chExt cx="1803405" cy="208624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8529DB-3F2C-C340-9FFB-DCC6CF96F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50" t="11437" r="16733" b="12998"/>
            <a:stretch/>
          </p:blipFill>
          <p:spPr>
            <a:xfrm>
              <a:off x="7927402" y="316637"/>
              <a:ext cx="1803405" cy="17740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03AC2-F42F-D64D-82ED-F15DB145EAD6}"/>
                </a:ext>
              </a:extLst>
            </p:cNvPr>
            <p:cNvSpPr txBox="1"/>
            <p:nvPr/>
          </p:nvSpPr>
          <p:spPr>
            <a:xfrm>
              <a:off x="7977781" y="2033553"/>
              <a:ext cx="1702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CFG Refinement</a:t>
              </a:r>
            </a:p>
          </p:txBody>
        </p: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9011247" y="233372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9697969" y="1704929"/>
            <a:ext cx="2174249" cy="1865322"/>
            <a:chOff x="8074363" y="2518479"/>
            <a:chExt cx="2174249" cy="186532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64" name="Can 63">
            <a:extLst>
              <a:ext uri="{FF2B5EF4-FFF2-40B4-BE49-F238E27FC236}">
                <a16:creationId xmlns:a16="http://schemas.microsoft.com/office/drawing/2014/main" id="{EF4158C2-2D68-5641-AD0B-422423997F3D}"/>
              </a:ext>
            </a:extLst>
          </p:cNvPr>
          <p:cNvSpPr/>
          <p:nvPr/>
        </p:nvSpPr>
        <p:spPr>
          <a:xfrm>
            <a:off x="3221215" y="3988164"/>
            <a:ext cx="1367544" cy="1543987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ICS/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 Algorithms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5264653" y="4421707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5740620" y="3931981"/>
            <a:ext cx="2674386" cy="1865322"/>
            <a:chOff x="7824293" y="2518479"/>
            <a:chExt cx="2674386" cy="186532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535647" y="1538364"/>
            <a:ext cx="2037194" cy="2120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20469" y="1612332"/>
            <a:ext cx="1818888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37852" y="1605641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9551768" y="4348911"/>
            <a:ext cx="1920334" cy="1792876"/>
            <a:chOff x="10190433" y="537452"/>
            <a:chExt cx="1920334" cy="17928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9403641" y="4230293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0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35 -0.00278 L -0.79428 0.1675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96" y="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9" grpId="0"/>
      <p:bldP spid="53" grpId="0" animBg="1"/>
      <p:bldP spid="54" grpId="0" animBg="1"/>
      <p:bldP spid="55" grpId="0" animBg="1"/>
      <p:bldP spid="56" grpId="0" animBg="1"/>
      <p:bldP spid="60" grpId="0" animBg="1"/>
      <p:bldP spid="64" grpId="0" animBg="1"/>
      <p:bldP spid="65" grpId="0" animBg="1"/>
      <p:bldP spid="2" grpId="0" animBg="1"/>
      <p:bldP spid="30" grpId="0" animBg="1"/>
      <p:bldP spid="31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7685308" y="2641169"/>
            <a:ext cx="3174413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Backward value analysis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588325" y="2715850"/>
            <a:ext cx="3174413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16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20085" y="2799762"/>
            <a:ext cx="2174249" cy="1865322"/>
            <a:chOff x="8074363" y="2518479"/>
            <a:chExt cx="2174249" cy="18653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345918" y="1648879"/>
            <a:ext cx="2724845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2"/>
                </a:solidFill>
              </a:rPr>
              <a:t>Symbolic expression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345917" y="3549073"/>
            <a:ext cx="2724845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Symbolic execution</a:t>
            </a:r>
          </a:p>
        </p:txBody>
      </p:sp>
      <p:cxnSp>
        <p:nvCxnSpPr>
          <p:cNvPr id="4" name="Straight Arrow Connector 3"/>
          <p:cNvCxnSpPr>
            <a:stCxn id="42" idx="0"/>
            <a:endCxn id="40" idx="2"/>
          </p:cNvCxnSpPr>
          <p:nvPr/>
        </p:nvCxnSpPr>
        <p:spPr>
          <a:xfrm flipV="1">
            <a:off x="3708340" y="2473943"/>
            <a:ext cx="1" cy="1075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Left Brace 5"/>
          <p:cNvSpPr/>
          <p:nvPr/>
        </p:nvSpPr>
        <p:spPr>
          <a:xfrm>
            <a:off x="5184532" y="2633012"/>
            <a:ext cx="353291" cy="2657186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51591" y="2633012"/>
            <a:ext cx="1362424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Symbolic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output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700629" y="4341918"/>
            <a:ext cx="1313385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Symbolic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input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variables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588325" y="2187469"/>
            <a:ext cx="5305176" cy="1815882"/>
            <a:chOff x="7138706" y="41559"/>
            <a:chExt cx="5305176" cy="1815882"/>
          </a:xfrm>
        </p:grpSpPr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7463915" y="41559"/>
              <a:ext cx="4979967" cy="181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…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0x</a:t>
              </a:r>
              <a:r>
                <a:rPr lang="es-ES_tradnl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90DE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: 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VMUL.F64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D6, D6, D7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     -&gt; 0xc0175999f54482ee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0x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90E2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: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VLDR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D7, [R7,#0x3C+var_2C]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     -&gt; </a:t>
              </a:r>
              <a:r>
                <a:rPr lang="is-I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0x4028000000000000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0x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90E6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: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VADD.F64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D7, D6, D7 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     -&gt; 0x4018a6660abb7d12</a:t>
              </a:r>
            </a:p>
            <a:p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…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496128" y="1122746"/>
              <a:ext cx="3948104" cy="56057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Brace 74"/>
            <p:cNvSpPr/>
            <p:nvPr/>
          </p:nvSpPr>
          <p:spPr>
            <a:xfrm flipH="1">
              <a:off x="7138706" y="335312"/>
              <a:ext cx="234778" cy="1187484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6993137" y="2852260"/>
            <a:ext cx="525916" cy="40288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7685307" y="4335026"/>
            <a:ext cx="3668493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tx1"/>
                </a:solidFill>
              </a:rPr>
              <a:t>Backward slicing </a:t>
            </a:r>
            <a:r>
              <a:rPr lang="en-US" sz="24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7014014" y="4546117"/>
            <a:ext cx="525916" cy="40288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  <p:bldP spid="40" grpId="0" animBg="1"/>
      <p:bldP spid="42" grpId="0" animBg="1"/>
      <p:bldP spid="6" grpId="0" animBg="1"/>
      <p:bldP spid="43" grpId="0" animBg="1"/>
      <p:bldP spid="44" grpId="0" animBg="1"/>
      <p:bldP spid="79" grpId="0" animBg="1"/>
      <p:bldP spid="81" grpId="0" animBg="1"/>
      <p:bldP spid="8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17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20085" y="2799762"/>
            <a:ext cx="2174249" cy="1865322"/>
            <a:chOff x="8074363" y="2518479"/>
            <a:chExt cx="2174249" cy="18653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660073" y="1223010"/>
            <a:ext cx="5950528" cy="125093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2"/>
                </a:solidFill>
              </a:rPr>
              <a:t>Symbolic expression 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(for Kalman filter – obtained by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symbolic execution of the controller binary file</a:t>
            </a:r>
            <a:r>
              <a:rPr lang="en-US" sz="2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2" name="内容占位符 2"/>
          <p:cNvSpPr txBox="1">
            <a:spLocks/>
          </p:cNvSpPr>
          <p:nvPr/>
        </p:nvSpPr>
        <p:spPr>
          <a:xfrm>
            <a:off x="2660073" y="2619520"/>
            <a:ext cx="9164781" cy="315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mr-IN" altLang="zh-CN" dirty="0"/>
              <a:t>((((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15 ∗ (((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12 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11) 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13) +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14))</a:t>
            </a:r>
            <a:r>
              <a:rPr lang="en-US" altLang="zh-CN" dirty="0"/>
              <a:t> </a:t>
            </a:r>
            <a:r>
              <a:rPr lang="mr-IN" altLang="zh-CN" dirty="0"/>
              <a:t>/</a:t>
            </a:r>
            <a:r>
              <a:rPr lang="en-US" altLang="zh-CN" dirty="0"/>
              <a:t> </a:t>
            </a:r>
            <a:r>
              <a:rPr lang="mr-IN" altLang="zh-CN" dirty="0"/>
              <a:t>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19 ∗ 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15 ∗ (((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12</a:t>
            </a:r>
            <a:r>
              <a:rPr lang="en-US" altLang="zh-CN" dirty="0"/>
              <a:t> </a:t>
            </a:r>
            <a:r>
              <a:rPr lang="mr-IN" altLang="zh-CN" dirty="0"/>
              <a:t>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11)</a:t>
            </a:r>
            <a:r>
              <a:rPr lang="en-US" altLang="zh-CN" dirty="0"/>
              <a:t> </a:t>
            </a:r>
            <a:r>
              <a:rPr lang="mr-IN" altLang="zh-CN" dirty="0"/>
              <a:t>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13)</a:t>
            </a:r>
            <a:r>
              <a:rPr lang="en-US" altLang="zh-CN" dirty="0"/>
              <a:t> </a:t>
            </a:r>
            <a:r>
              <a:rPr lang="mr-IN" altLang="zh-CN" dirty="0"/>
              <a:t>+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14)))</a:t>
            </a:r>
            <a:r>
              <a:rPr lang="en-US" altLang="zh-CN" dirty="0"/>
              <a:t> </a:t>
            </a:r>
            <a:r>
              <a:rPr lang="mr-IN" altLang="zh-CN" dirty="0"/>
              <a:t>+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16))</a:t>
            </a:r>
            <a:r>
              <a:rPr lang="en-US" altLang="zh-CN" dirty="0"/>
              <a:t> </a:t>
            </a:r>
            <a:r>
              <a:rPr lang="mr-IN" altLang="zh-CN" dirty="0"/>
              <a:t>∗ ((((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7)</a:t>
            </a:r>
            <a:r>
              <a:rPr lang="en-US" altLang="zh-CN" dirty="0"/>
              <a:t> ^ (-1)</a:t>
            </a:r>
            <a:r>
              <a:rPr lang="mr-IN" altLang="zh-CN" dirty="0"/>
              <a:t> 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8) + 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5 ∗ (((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3)</a:t>
            </a:r>
            <a:r>
              <a:rPr lang="en-US" altLang="zh-CN" dirty="0"/>
              <a:t> ^ (-1)</a:t>
            </a:r>
            <a:r>
              <a:rPr lang="mr-IN" altLang="zh-CN" dirty="0"/>
              <a:t> 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4) + 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0 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1) + 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18 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2)))) + 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18 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6))) − 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19 ∗ 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18 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10) + 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11∗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9)))</a:t>
            </a:r>
            <a:r>
              <a:rPr lang="en-US" altLang="zh-CN" dirty="0"/>
              <a:t> </a:t>
            </a:r>
            <a:r>
              <a:rPr lang="mr-IN" altLang="zh-CN" dirty="0"/>
              <a:t>+</a:t>
            </a:r>
            <a:r>
              <a:rPr lang="en-US" altLang="zh-CN" dirty="0"/>
              <a:t> </a:t>
            </a:r>
            <a:r>
              <a:rPr lang="mr-IN" altLang="zh-CN" dirty="0"/>
              <a:t>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17</a:t>
            </a:r>
            <a:r>
              <a:rPr lang="en-US" altLang="zh-CN" dirty="0"/>
              <a:t> </a:t>
            </a:r>
            <a:r>
              <a:rPr lang="mr-IN" altLang="zh-CN" dirty="0"/>
              <a:t>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18))))</a:t>
            </a:r>
            <a:r>
              <a:rPr lang="en-US" altLang="zh-CN" dirty="0"/>
              <a:t> </a:t>
            </a:r>
            <a:r>
              <a:rPr lang="mr-IN" altLang="zh-CN" dirty="0"/>
              <a:t>+</a:t>
            </a:r>
            <a:r>
              <a:rPr lang="en-US" altLang="zh-CN" dirty="0"/>
              <a:t> </a:t>
            </a:r>
            <a:r>
              <a:rPr lang="mr-IN" altLang="zh-CN" dirty="0"/>
              <a:t>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18</a:t>
            </a:r>
            <a:r>
              <a:rPr lang="en-US" altLang="zh-CN" dirty="0"/>
              <a:t> </a:t>
            </a:r>
            <a:r>
              <a:rPr lang="mr-IN" altLang="zh-CN" dirty="0"/>
              <a:t>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10) + 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11 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9))) </a:t>
            </a:r>
          </a:p>
        </p:txBody>
      </p:sp>
      <p:sp>
        <p:nvSpPr>
          <p:cNvPr id="2" name="Rectangle 1"/>
          <p:cNvSpPr/>
          <p:nvPr/>
        </p:nvSpPr>
        <p:spPr>
          <a:xfrm>
            <a:off x="6492239" y="3765502"/>
            <a:ext cx="1123405" cy="5065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18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4013447" y="1041722"/>
            <a:ext cx="4165115" cy="2142321"/>
            <a:chOff x="7078935" y="2518479"/>
            <a:chExt cx="4165115" cy="2142321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078935" y="3737470"/>
              <a:ext cx="41651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  <a:p>
              <a:pPr algn="ctr"/>
              <a:r>
                <a:rPr lang="en-US" dirty="0">
                  <a:solidFill>
                    <a:srgbClr val="FF0000"/>
                  </a:solidFill>
                </a:rPr>
                <a:t>(obtained from the controller </a:t>
              </a:r>
              <a:r>
                <a:rPr lang="en-US" b="1" dirty="0">
                  <a:solidFill>
                    <a:srgbClr val="FF0000"/>
                  </a:solidFill>
                </a:rPr>
                <a:t>binary files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</p:grpSp>
      <p:pic>
        <p:nvPicPr>
          <p:cNvPr id="10" name="内容占位符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" y="3636818"/>
            <a:ext cx="12126345" cy="229118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 rot="5400000">
            <a:off x="5803048" y="3643256"/>
            <a:ext cx="525916" cy="40288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1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4142983" y="871077"/>
            <a:ext cx="3846053" cy="2142321"/>
            <a:chOff x="7238463" y="2518479"/>
            <a:chExt cx="3846053" cy="214232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238463" y="3737470"/>
              <a:ext cx="384605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(obtained from the control </a:t>
              </a:r>
              <a:r>
                <a:rPr lang="en-US" b="1" dirty="0">
                  <a:solidFill>
                    <a:schemeClr val="accent1"/>
                  </a:solidFill>
                </a:rPr>
                <a:t>algorithm</a:t>
              </a:r>
              <a:r>
                <a:rPr lang="en-US" dirty="0">
                  <a:solidFill>
                    <a:schemeClr val="accent1"/>
                  </a:solidFill>
                </a:rPr>
                <a:t>)</a:t>
              </a:r>
            </a:p>
          </p:txBody>
        </p:sp>
      </p:grpSp>
      <p:pic>
        <p:nvPicPr>
          <p:cNvPr id="15" name="内容占位符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1" y="3467141"/>
            <a:ext cx="10804599" cy="288921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 rot="5400000">
            <a:off x="5803048" y="3301966"/>
            <a:ext cx="525916" cy="40288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2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live in a cyber-physical world…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2107E0-0A31-F045-B6EC-F70E2155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97" y="1879123"/>
            <a:ext cx="6058853" cy="40392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7BBF847-C3C1-9840-9C0C-2734B8BC6664}"/>
              </a:ext>
            </a:extLst>
          </p:cNvPr>
          <p:cNvSpPr/>
          <p:nvPr/>
        </p:nvSpPr>
        <p:spPr>
          <a:xfrm>
            <a:off x="407670" y="6492875"/>
            <a:ext cx="6976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* </a:t>
            </a:r>
            <a:r>
              <a:rPr lang="en-US" sz="1000" dirty="0"/>
              <a:t>https://bricz.com/oms-integration/internet-of-thingsiot-and-cloud-computing-concept-smart-city-cyber-physical-systemscps</a:t>
            </a:r>
            <a:r>
              <a:rPr lang="en-US" altLang="zh-CN" sz="1000" dirty="0"/>
              <a:t>/</a:t>
            </a:r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760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1"/>
    </mc:Choice>
    <mc:Fallback xmlns="">
      <p:transition spd="slow" advTm="3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7694692" y="2866083"/>
            <a:ext cx="1920334" cy="1792876"/>
            <a:chOff x="10190433" y="537452"/>
            <a:chExt cx="1920334" cy="179287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7F0FCC8-5736-3C44-B716-BC777693986F}"/>
              </a:ext>
            </a:extLst>
          </p:cNvPr>
          <p:cNvSpPr/>
          <p:nvPr/>
        </p:nvSpPr>
        <p:spPr>
          <a:xfrm>
            <a:off x="7012586" y="1550382"/>
            <a:ext cx="227036" cy="43076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0" y="3696789"/>
            <a:ext cx="6930625" cy="1737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F29DFBE6-4317-7E47-80D6-7FBE4CC90691}"/>
              </a:ext>
            </a:extLst>
          </p:cNvPr>
          <p:cNvSpPr/>
          <p:nvPr/>
        </p:nvSpPr>
        <p:spPr>
          <a:xfrm>
            <a:off x="7196808" y="3419621"/>
            <a:ext cx="525916" cy="685801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54150A-241F-5549-B5FA-1007DD3F33FE}"/>
              </a:ext>
            </a:extLst>
          </p:cNvPr>
          <p:cNvSpPr/>
          <p:nvPr/>
        </p:nvSpPr>
        <p:spPr>
          <a:xfrm rot="16200000">
            <a:off x="8741322" y="3758882"/>
            <a:ext cx="1930417" cy="242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a typeface="等线 Light"/>
              </a:rPr>
              <a:t>Mismo</a:t>
            </a:r>
            <a:r>
              <a:rPr lang="en-US" altLang="zh-CN" dirty="0">
                <a:ea typeface="等线 Light"/>
              </a:rPr>
              <a:t> </a:t>
            </a:r>
            <a:r>
              <a:rPr lang="zh-CN" altLang="en-US" dirty="0">
                <a:ea typeface="等线 Light"/>
              </a:rPr>
              <a:t>Overview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20</a:t>
            </a:fld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29DFBE6-4317-7E47-80D6-7FBE4CC90691}"/>
              </a:ext>
            </a:extLst>
          </p:cNvPr>
          <p:cNvSpPr/>
          <p:nvPr/>
        </p:nvSpPr>
        <p:spPr>
          <a:xfrm>
            <a:off x="9831209" y="3419621"/>
            <a:ext cx="525916" cy="685801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15223" y="2911598"/>
            <a:ext cx="1879099" cy="17473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Sym_3  -&gt;  Q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Sym_7  -&gt;  R</a:t>
            </a:r>
          </a:p>
          <a:p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9" name="内容占位符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1" y="2274774"/>
            <a:ext cx="6323044" cy="1194693"/>
          </a:xfrm>
          <a:prstGeom prst="rect">
            <a:avLst/>
          </a:prstGeom>
        </p:spPr>
      </p:pic>
      <p:pic>
        <p:nvPicPr>
          <p:cNvPr id="22" name="内容占位符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7" y="4012628"/>
            <a:ext cx="6616337" cy="176924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261825" y="5563989"/>
            <a:ext cx="404948" cy="294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251983" y="3317528"/>
            <a:ext cx="414789" cy="2371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  <a:endCxn id="23" idx="4"/>
          </p:cNvCxnSpPr>
          <p:nvPr/>
        </p:nvCxnSpPr>
        <p:spPr>
          <a:xfrm flipH="1" flipV="1">
            <a:off x="4459378" y="3554702"/>
            <a:ext cx="4921" cy="2009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11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  <p:bldP spid="33" grpId="0" animBg="1"/>
      <p:bldP spid="21" grpId="0" animBg="1"/>
      <p:bldP spid="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Annotated Disassembly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1" y="1389640"/>
            <a:ext cx="8889902" cy="109367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09254" y="6026728"/>
            <a:ext cx="6878781" cy="602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1329C2FD-14B3-A845-9CBD-3A3A50476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69" r="39013" b="19548"/>
          <a:stretch/>
        </p:blipFill>
        <p:spPr>
          <a:xfrm>
            <a:off x="8165174" y="1"/>
            <a:ext cx="3805845" cy="331149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548D1FD-524E-A146-AF44-E4361919B579}"/>
              </a:ext>
            </a:extLst>
          </p:cNvPr>
          <p:cNvSpPr/>
          <p:nvPr/>
        </p:nvSpPr>
        <p:spPr>
          <a:xfrm>
            <a:off x="9700393" y="125094"/>
            <a:ext cx="617220" cy="5543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1A43A4-FD76-1349-A7C3-7050BC856187}"/>
              </a:ext>
            </a:extLst>
          </p:cNvPr>
          <p:cNvCxnSpPr>
            <a:cxnSpLocks/>
          </p:cNvCxnSpPr>
          <p:nvPr/>
        </p:nvCxnSpPr>
        <p:spPr>
          <a:xfrm flipV="1">
            <a:off x="6835140" y="679449"/>
            <a:ext cx="3173863" cy="5676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83500" y="3048649"/>
            <a:ext cx="2016900" cy="7544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tx1"/>
                </a:solidFill>
              </a:rPr>
              <a:t>Accuracy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00400" y="2097268"/>
            <a:ext cx="353291" cy="2657186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25808" y="2204819"/>
            <a:ext cx="8466192" cy="7544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Data: the portion of resolved symbolic 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5808" y="3680328"/>
            <a:ext cx="7627991" cy="7544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Code: the portion of resolved instructions </a:t>
            </a:r>
          </a:p>
        </p:txBody>
      </p:sp>
    </p:spTree>
    <p:extLst>
      <p:ext uri="{BB962C8B-B14F-4D97-AF65-F5344CB8AC3E}">
        <p14:creationId xmlns:p14="http://schemas.microsoft.com/office/powerpoint/2010/main" val="244828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AE66467D-F136-5C4E-A137-326FF0454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0400" y="1561809"/>
            <a:ext cx="6962140" cy="43513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23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CD096-77ED-7649-8752-EA7C10205A54}"/>
              </a:ext>
            </a:extLst>
          </p:cNvPr>
          <p:cNvSpPr/>
          <p:nvPr/>
        </p:nvSpPr>
        <p:spPr>
          <a:xfrm>
            <a:off x="3185707" y="1584667"/>
            <a:ext cx="936627" cy="4267491"/>
          </a:xfrm>
          <a:prstGeom prst="rect">
            <a:avLst/>
          </a:prstGeom>
          <a:solidFill>
            <a:schemeClr val="bg1">
              <a:lumMod val="75000"/>
              <a:alpha val="76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6D443C-9C10-DF44-B97B-7ACB8EE21994}"/>
              </a:ext>
            </a:extLst>
          </p:cNvPr>
          <p:cNvSpPr/>
          <p:nvPr/>
        </p:nvSpPr>
        <p:spPr>
          <a:xfrm>
            <a:off x="4134081" y="1584669"/>
            <a:ext cx="868680" cy="4267491"/>
          </a:xfrm>
          <a:prstGeom prst="rect">
            <a:avLst/>
          </a:prstGeom>
          <a:solidFill>
            <a:schemeClr val="bg1">
              <a:lumMod val="75000"/>
              <a:alpha val="76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A68CD-46DE-4646-9DCB-1F7BA3E0B001}"/>
              </a:ext>
            </a:extLst>
          </p:cNvPr>
          <p:cNvSpPr/>
          <p:nvPr/>
        </p:nvSpPr>
        <p:spPr>
          <a:xfrm>
            <a:off x="5002760" y="1587357"/>
            <a:ext cx="1866669" cy="4267491"/>
          </a:xfrm>
          <a:prstGeom prst="rect">
            <a:avLst/>
          </a:prstGeom>
          <a:solidFill>
            <a:schemeClr val="bg1">
              <a:lumMod val="75000"/>
              <a:alpha val="76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3A630E-2DE7-A641-8D88-80894EBE8825}"/>
              </a:ext>
            </a:extLst>
          </p:cNvPr>
          <p:cNvSpPr/>
          <p:nvPr/>
        </p:nvSpPr>
        <p:spPr>
          <a:xfrm>
            <a:off x="6857999" y="1584668"/>
            <a:ext cx="765811" cy="4267491"/>
          </a:xfrm>
          <a:prstGeom prst="rect">
            <a:avLst/>
          </a:prstGeom>
          <a:solidFill>
            <a:schemeClr val="bg1">
              <a:lumMod val="75000"/>
              <a:alpha val="76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915442-19E1-464F-B3BD-17AC58896ED4}"/>
              </a:ext>
            </a:extLst>
          </p:cNvPr>
          <p:cNvSpPr/>
          <p:nvPr/>
        </p:nvSpPr>
        <p:spPr>
          <a:xfrm>
            <a:off x="7647303" y="1584668"/>
            <a:ext cx="1239025" cy="4267491"/>
          </a:xfrm>
          <a:prstGeom prst="rect">
            <a:avLst/>
          </a:prstGeom>
          <a:solidFill>
            <a:schemeClr val="bg1">
              <a:lumMod val="75000"/>
              <a:alpha val="76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74F3FD-756E-604B-8E65-0BD750C9BD22}"/>
              </a:ext>
            </a:extLst>
          </p:cNvPr>
          <p:cNvSpPr/>
          <p:nvPr/>
        </p:nvSpPr>
        <p:spPr>
          <a:xfrm>
            <a:off x="8876772" y="1584667"/>
            <a:ext cx="1239025" cy="4267491"/>
          </a:xfrm>
          <a:prstGeom prst="rect">
            <a:avLst/>
          </a:prstGeom>
          <a:solidFill>
            <a:schemeClr val="bg1">
              <a:lumMod val="75000"/>
              <a:alpha val="76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500C-EEC4-4A43-960A-4BBB48E7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45E5B-A6E3-7A47-8E53-6EB012E1A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A1B37-0DCA-234A-A6AC-07635598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58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500C-EEC4-4A43-960A-4BBB48E7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45E5B-A6E3-7A47-8E53-6EB012E1A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vulnerability assessment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A1B37-0DCA-234A-A6AC-07635598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24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500C-EEC4-4A43-960A-4BBB48E7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45E5B-A6E3-7A47-8E53-6EB012E1A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vulnerability assessment </a:t>
            </a:r>
          </a:p>
          <a:p>
            <a:r>
              <a:rPr lang="en-US" dirty="0"/>
              <a:t>Memory forensics analysis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A1B37-0DCA-234A-A6AC-07635598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6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500C-EEC4-4A43-960A-4BBB48E7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45E5B-A6E3-7A47-8E53-6EB012E1A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vulnerability assessment </a:t>
            </a:r>
          </a:p>
          <a:p>
            <a:r>
              <a:rPr lang="en-US" dirty="0"/>
              <a:t>Memory forensics analysis </a:t>
            </a:r>
          </a:p>
          <a:p>
            <a:r>
              <a:rPr lang="en-US" dirty="0"/>
              <a:t>Sensitive code and data segment protection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A1B37-0DCA-234A-A6AC-07635598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17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500C-EEC4-4A43-960A-4BBB48E7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45E5B-A6E3-7A47-8E53-6EB012E1A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vulnerability assessment </a:t>
            </a:r>
          </a:p>
          <a:p>
            <a:r>
              <a:rPr lang="en-US" dirty="0"/>
              <a:t>Memory forensics analysis </a:t>
            </a:r>
          </a:p>
          <a:p>
            <a:r>
              <a:rPr lang="en-US" dirty="0"/>
              <a:t>Sensitive code and data segment protection </a:t>
            </a:r>
          </a:p>
          <a:p>
            <a:r>
              <a:rPr lang="en-US" dirty="0"/>
              <a:t>Correct algorithm implementation verification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A1B37-0DCA-234A-A6AC-07635598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75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500C-EEC4-4A43-960A-4BBB48E7C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45E5B-A6E3-7A47-8E53-6EB012E1A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vulnerability assessment </a:t>
            </a:r>
          </a:p>
          <a:p>
            <a:r>
              <a:rPr lang="en-US" dirty="0"/>
              <a:t>Memory forensics analysis </a:t>
            </a:r>
          </a:p>
          <a:p>
            <a:r>
              <a:rPr lang="en-US" dirty="0"/>
              <a:t>Sensitive code and data segment protection </a:t>
            </a:r>
          </a:p>
          <a:p>
            <a:r>
              <a:rPr lang="en-US" dirty="0"/>
              <a:t>Correct algorithm implementation verification </a:t>
            </a:r>
          </a:p>
          <a:p>
            <a:r>
              <a:rPr lang="en-US" dirty="0"/>
              <a:t>Binary-level software similarity measures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A1B37-0DCA-234A-A6AC-07635598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06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F6F1-B430-B646-B565-A0C9A751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attacks are increasingly cyber-physical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F21A6-9282-8E42-8AC7-E254A7F5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61B5D-72C2-2E44-96CA-13A46700DA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6" b="46934"/>
          <a:stretch/>
        </p:blipFill>
        <p:spPr>
          <a:xfrm rot="21359218">
            <a:off x="2822055" y="2559987"/>
            <a:ext cx="7626364" cy="1680328"/>
          </a:xfrm>
          <a:prstGeom prst="flowChartDocument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741EFF-EC39-124E-B21B-E11647DE4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 b="53475"/>
          <a:stretch/>
        </p:blipFill>
        <p:spPr>
          <a:xfrm rot="975923">
            <a:off x="1717193" y="2928967"/>
            <a:ext cx="7297827" cy="2507645"/>
          </a:xfrm>
          <a:prstGeom prst="flowChartDocument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7A95F-842A-8D4E-8B3A-E7A22823DA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21069274">
            <a:off x="1912761" y="4400351"/>
            <a:ext cx="7521173" cy="1049466"/>
          </a:xfrm>
          <a:prstGeom prst="flowChartDocument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E7E989-E8CA-C14F-9F58-5CC72D0FEB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1531026">
            <a:off x="3475038" y="3920643"/>
            <a:ext cx="6384251" cy="1049466"/>
          </a:xfrm>
          <a:prstGeom prst="flowChartDocument">
            <a:avLst/>
          </a:prstGeom>
          <a:ln w="95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ABEF12-94C3-CE4E-97E4-2ECA163DB8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3269" y="2033429"/>
            <a:ext cx="4993640" cy="37452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312410-68A4-BE4A-86F5-7B45448EF1CF}"/>
              </a:ext>
            </a:extLst>
          </p:cNvPr>
          <p:cNvSpPr/>
          <p:nvPr/>
        </p:nvSpPr>
        <p:spPr>
          <a:xfrm>
            <a:off x="2402328" y="2886891"/>
            <a:ext cx="7884648" cy="2309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55878"/>
            <a:endParaRPr lang="en-US" sz="4400" b="1" dirty="0"/>
          </a:p>
          <a:p>
            <a:pPr algn="ctr" defTabSz="855878"/>
            <a:r>
              <a:rPr lang="en-US" sz="4400" b="1" dirty="0"/>
              <a:t>Analyze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and reverse engineer the system from </a:t>
            </a:r>
            <a:r>
              <a:rPr lang="en-US" sz="4400" b="1" dirty="0"/>
              <a:t>security perspective</a:t>
            </a:r>
          </a:p>
          <a:p>
            <a:pPr algn="ctr" defTabSz="855878"/>
            <a:r>
              <a:rPr lang="en-US" sz="4320" b="1" dirty="0">
                <a:solidFill>
                  <a:prstClr val="black"/>
                </a:solidFill>
              </a:rPr>
              <a:t> </a:t>
            </a:r>
            <a:endParaRPr lang="de-DE" sz="4320" b="1" dirty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046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3"/>
    </mc:Choice>
    <mc:Fallback xmlns="">
      <p:transition spd="slow" advTm="11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Comparison with Snowman (</a:t>
            </a:r>
            <a:r>
              <a:rPr kumimoji="1" lang="en-US" altLang="zh-CN" dirty="0" err="1"/>
              <a:t>decompiler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53" y="1690688"/>
            <a:ext cx="11292294" cy="432381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4236" y="4113604"/>
            <a:ext cx="3262746" cy="1518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11365" y="4183402"/>
            <a:ext cx="3650673" cy="1448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7A99-6D97-9A46-9926-4A41FD49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Discovered/reported a Linux Kernel Bug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D4DB-E7DA-B542-B320-1C66E6A3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F45E8-0158-DC42-A3E6-D535BCD90466}"/>
              </a:ext>
            </a:extLst>
          </p:cNvPr>
          <p:cNvSpPr/>
          <p:nvPr/>
        </p:nvSpPr>
        <p:spPr>
          <a:xfrm>
            <a:off x="469240" y="3970793"/>
            <a:ext cx="5185612" cy="2671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/* compute intermediate PID terms */</a:t>
            </a:r>
          </a:p>
          <a:p>
            <a:r>
              <a:rPr lang="en-US" i="1" dirty="0" err="1"/>
              <a:t>p_term</a:t>
            </a:r>
            <a:r>
              <a:rPr lang="en-US" i="1" dirty="0"/>
              <a:t> = -</a:t>
            </a:r>
            <a:r>
              <a:rPr lang="en-US" i="1" dirty="0" err="1"/>
              <a:t>p_param.kp</a:t>
            </a:r>
            <a:r>
              <a:rPr lang="en-US" i="1" dirty="0"/>
              <a:t> * (</a:t>
            </a:r>
            <a:r>
              <a:rPr lang="en-US" i="1" dirty="0" err="1"/>
              <a:t>xk</a:t>
            </a:r>
            <a:r>
              <a:rPr lang="en-US" i="1" dirty="0"/>
              <a:t> - xk_1);</a:t>
            </a:r>
          </a:p>
          <a:p>
            <a:r>
              <a:rPr lang="en-US" i="1" dirty="0" err="1"/>
              <a:t>i_term</a:t>
            </a:r>
            <a:r>
              <a:rPr lang="en-US" i="1" dirty="0"/>
              <a:t> = </a:t>
            </a:r>
            <a:r>
              <a:rPr lang="en-US" i="1" dirty="0" err="1">
                <a:solidFill>
                  <a:srgbClr val="FF0000"/>
                </a:solidFill>
              </a:rPr>
              <a:t>p_param.kp</a:t>
            </a:r>
            <a:r>
              <a:rPr lang="en-US" i="1" dirty="0"/>
              <a:t> * </a:t>
            </a:r>
            <a:r>
              <a:rPr lang="en-US" i="1" dirty="0" err="1"/>
              <a:t>p_param.ki</a:t>
            </a:r>
            <a:r>
              <a:rPr lang="en-US" i="1" dirty="0"/>
              <a:t> * </a:t>
            </a:r>
            <a:r>
              <a:rPr lang="en-US" i="1" dirty="0" err="1"/>
              <a:t>p_param.ts</a:t>
            </a:r>
            <a:r>
              <a:rPr lang="en-US" i="1" dirty="0"/>
              <a:t> * </a:t>
            </a:r>
            <a:r>
              <a:rPr lang="en-US" i="1" dirty="0" err="1"/>
              <a:t>ek</a:t>
            </a:r>
            <a:r>
              <a:rPr lang="en-US" i="1" dirty="0"/>
              <a:t>;</a:t>
            </a:r>
          </a:p>
          <a:p>
            <a:r>
              <a:rPr lang="en-US" i="1" dirty="0" err="1"/>
              <a:t>d_term</a:t>
            </a:r>
            <a:r>
              <a:rPr lang="en-US" i="1" dirty="0"/>
              <a:t> = -</a:t>
            </a:r>
            <a:r>
              <a:rPr lang="en-US" i="1" dirty="0" err="1">
                <a:solidFill>
                  <a:srgbClr val="FF0000"/>
                </a:solidFill>
              </a:rPr>
              <a:t>p_param.kp</a:t>
            </a:r>
            <a:r>
              <a:rPr lang="en-US" i="1" dirty="0"/>
              <a:t> * </a:t>
            </a:r>
            <a:r>
              <a:rPr lang="en-US" i="1" dirty="0" err="1"/>
              <a:t>p_param.kd</a:t>
            </a:r>
            <a:r>
              <a:rPr lang="en-US" i="1" dirty="0"/>
              <a:t> * (</a:t>
            </a:r>
            <a:r>
              <a:rPr lang="en-US" i="1" dirty="0" err="1"/>
              <a:t>xk</a:t>
            </a:r>
            <a:r>
              <a:rPr lang="en-US" i="1" dirty="0"/>
              <a:t> - 2 * xk_1</a:t>
            </a:r>
          </a:p>
          <a:p>
            <a:r>
              <a:rPr lang="en-US" i="1" dirty="0"/>
              <a:t>                 +xk_2) / </a:t>
            </a:r>
            <a:r>
              <a:rPr lang="en-US" i="1" dirty="0" err="1"/>
              <a:t>p_param.ts</a:t>
            </a:r>
            <a:r>
              <a:rPr lang="en-US" i="1" dirty="0"/>
              <a:t>;</a:t>
            </a:r>
          </a:p>
          <a:p>
            <a:endParaRPr lang="en-US" dirty="0"/>
          </a:p>
          <a:p>
            <a:r>
              <a:rPr lang="en-US" dirty="0"/>
              <a:t>/* compute output */</a:t>
            </a:r>
          </a:p>
          <a:p>
            <a:r>
              <a:rPr lang="en-US" i="1" dirty="0"/>
              <a:t>*</a:t>
            </a:r>
            <a:r>
              <a:rPr lang="en-US" i="1" dirty="0" err="1"/>
              <a:t>yk</a:t>
            </a:r>
            <a:r>
              <a:rPr lang="en-US" i="1" dirty="0"/>
              <a:t> += </a:t>
            </a:r>
            <a:r>
              <a:rPr lang="en-US" i="1" dirty="0" err="1"/>
              <a:t>p_term</a:t>
            </a:r>
            <a:r>
              <a:rPr lang="en-US" i="1" dirty="0"/>
              <a:t> + </a:t>
            </a:r>
            <a:r>
              <a:rPr lang="en-US" i="1" dirty="0" err="1"/>
              <a:t>i_term</a:t>
            </a:r>
            <a:r>
              <a:rPr lang="en-US" i="1" dirty="0"/>
              <a:t> + </a:t>
            </a:r>
            <a:r>
              <a:rPr lang="en-US" i="1" dirty="0" err="1"/>
              <a:t>d_term</a:t>
            </a:r>
            <a:r>
              <a:rPr lang="en-US" i="1" dirty="0"/>
              <a:t>;</a:t>
            </a:r>
          </a:p>
          <a:p>
            <a:r>
              <a:rPr lang="mr-IN" i="1" dirty="0"/>
              <a:t>…</a:t>
            </a:r>
            <a:endParaRPr lang="en-US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B9CA92-B3EA-0146-97F6-AE62816872F9}"/>
              </a:ext>
            </a:extLst>
          </p:cNvPr>
          <p:cNvSpPr/>
          <p:nvPr/>
        </p:nvSpPr>
        <p:spPr>
          <a:xfrm>
            <a:off x="2634924" y="3248899"/>
            <a:ext cx="854242" cy="312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Mismo</a:t>
            </a:r>
            <a:endParaRPr lang="en-US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A91F3-3C4B-6742-94F3-D2C44B9CFAB9}"/>
              </a:ext>
            </a:extLst>
          </p:cNvPr>
          <p:cNvGrpSpPr/>
          <p:nvPr/>
        </p:nvGrpSpPr>
        <p:grpSpPr>
          <a:xfrm>
            <a:off x="469240" y="1949475"/>
            <a:ext cx="5185612" cy="914405"/>
            <a:chOff x="3501189" y="1407690"/>
            <a:chExt cx="5185612" cy="7650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4E9854-769A-2D43-8081-CE9C54FE1490}"/>
                </a:ext>
              </a:extLst>
            </p:cNvPr>
            <p:cNvSpPr/>
            <p:nvPr/>
          </p:nvSpPr>
          <p:spPr>
            <a:xfrm>
              <a:off x="3501189" y="1407690"/>
              <a:ext cx="5185612" cy="7459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EE7B8E-D003-1249-97DD-63E66E4A6864}"/>
                    </a:ext>
                  </a:extLst>
                </p:cNvPr>
                <p:cNvSpPr txBox="1"/>
                <p:nvPr/>
              </p:nvSpPr>
              <p:spPr>
                <a:xfrm>
                  <a:off x="3884896" y="1597338"/>
                  <a:ext cx="4418197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mr-IN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∗(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 −2∗</m:t>
                        </m:r>
                        <m:sSub>
                          <m:sSub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)/</m:t>
                        </m:r>
                        <m:sSub>
                          <m:sSub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896" y="1597338"/>
                  <a:ext cx="4418197" cy="5754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0" t="-58929" r="-1793" b="-5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02C956E-7461-D146-B7C4-FEADD2E150A4}"/>
              </a:ext>
            </a:extLst>
          </p:cNvPr>
          <p:cNvSpPr/>
          <p:nvPr/>
        </p:nvSpPr>
        <p:spPr>
          <a:xfrm>
            <a:off x="469239" y="2840506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Algorithm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0D8814-1AAD-4B48-8566-6A50E17244A3}"/>
              </a:ext>
            </a:extLst>
          </p:cNvPr>
          <p:cNvSpPr/>
          <p:nvPr/>
        </p:nvSpPr>
        <p:spPr>
          <a:xfrm>
            <a:off x="469239" y="3614880"/>
            <a:ext cx="151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Program Code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4BDA78-8EBB-784F-B720-36D6F19EC9B8}"/>
              </a:ext>
            </a:extLst>
          </p:cNvPr>
          <p:cNvCxnSpPr>
            <a:stCxn id="8" idx="2"/>
            <a:endCxn id="6" idx="0"/>
          </p:cNvCxnSpPr>
          <p:nvPr/>
        </p:nvCxnSpPr>
        <p:spPr>
          <a:xfrm flipH="1">
            <a:off x="3062045" y="2841048"/>
            <a:ext cx="1" cy="407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E7DF56-5F04-1B45-B36A-3C709536AA56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H="1" flipV="1">
            <a:off x="3062045" y="3561720"/>
            <a:ext cx="1" cy="40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20EA6C0-586B-FC49-894D-F3ADC3D29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59" y="2221940"/>
            <a:ext cx="5956648" cy="34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1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Attack Control Algorithm Parameter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6583"/>
            <a:ext cx="10515600" cy="356942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036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39B0-A2AB-7644-A532-41006A34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83FAE-6988-9F42-827F-7E98281ED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general framework to </a:t>
            </a:r>
            <a:r>
              <a:rPr lang="en-US" dirty="0">
                <a:solidFill>
                  <a:schemeClr val="accent2"/>
                </a:solidFill>
              </a:rPr>
              <a:t>extract semantic information </a:t>
            </a:r>
            <a:r>
              <a:rPr lang="en-US" dirty="0"/>
              <a:t>of an embedded firmware binaries with respect to its associated </a:t>
            </a:r>
            <a:r>
              <a:rPr lang="en-US" dirty="0">
                <a:solidFill>
                  <a:schemeClr val="accent2"/>
                </a:solidFill>
              </a:rPr>
              <a:t>high-level control algorithm</a:t>
            </a:r>
            <a:r>
              <a:rPr lang="en-US" dirty="0"/>
              <a:t>. 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chemeClr val="accent2"/>
                </a:solidFill>
              </a:rPr>
              <a:t>dynamic binary analysis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symbolic comparison </a:t>
            </a:r>
            <a:r>
              <a:rPr lang="en-US" dirty="0"/>
              <a:t>of the mathematical and binary expressions to fill the </a:t>
            </a:r>
            <a:r>
              <a:rPr lang="en-US" dirty="0">
                <a:solidFill>
                  <a:schemeClr val="accent2"/>
                </a:solidFill>
              </a:rPr>
              <a:t>semantic gap </a:t>
            </a:r>
            <a:r>
              <a:rPr lang="en-US" dirty="0"/>
              <a:t>between high-level algorithm descriptions and low-level stripped binary segments.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BA478-593A-CF41-A60C-06B9CA99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33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6316D1A-4C45-2B49-A32D-7847902F9D2A}"/>
              </a:ext>
            </a:extLst>
          </p:cNvPr>
          <p:cNvSpPr txBox="1"/>
          <p:nvPr/>
        </p:nvSpPr>
        <p:spPr>
          <a:xfrm>
            <a:off x="7461915" y="4651228"/>
            <a:ext cx="181369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2800" b="1" dirty="0">
                <a:cs typeface="Arial"/>
              </a:rPr>
              <a:t>Thank You</a:t>
            </a:r>
            <a:endParaRPr lang="en-US" sz="280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7D7A7E3-A59C-C248-A618-7FBCCD7338D8}"/>
              </a:ext>
            </a:extLst>
          </p:cNvPr>
          <p:cNvSpPr txBox="1"/>
          <p:nvPr/>
        </p:nvSpPr>
        <p:spPr>
          <a:xfrm>
            <a:off x="7461915" y="5469936"/>
            <a:ext cx="339277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2800" b="1" dirty="0">
                <a:cs typeface="Arial"/>
              </a:rPr>
              <a:t>Questions?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2800" b="1" dirty="0">
                <a:cs typeface="Arial"/>
              </a:rPr>
              <a:t>Email: </a:t>
            </a:r>
            <a:r>
              <a:rPr lang="en-US" sz="1600" b="1" dirty="0">
                <a:cs typeface="Arial"/>
              </a:rPr>
              <a:t>pengfei.sun@rutgers.edu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40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2" y="2560422"/>
            <a:ext cx="1714500" cy="167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037" y="662218"/>
            <a:ext cx="3562004" cy="2686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int </a:t>
            </a:r>
            <a:r>
              <a:rPr lang="en-US" altLang="zh-CN" sz="1200" dirty="0" err="1">
                <a:solidFill>
                  <a:schemeClr val="tx1"/>
                </a:solidFill>
                <a:latin typeface="Courier" pitchFamily="49" charset="0"/>
              </a:rPr>
              <a:t>gcd</a:t>
            </a:r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(int a, int b){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    int </a:t>
            </a:r>
            <a:r>
              <a:rPr lang="en-US" altLang="zh-CN" sz="1200" dirty="0" err="1">
                <a:solidFill>
                  <a:schemeClr val="tx1"/>
                </a:solidFill>
                <a:latin typeface="Courier" pitchFamily="49" charset="0"/>
              </a:rPr>
              <a:t>com_divisor</a:t>
            </a:r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;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    if(b!=0){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        </a:t>
            </a:r>
            <a:r>
              <a:rPr lang="en-US" altLang="zh-CN" sz="1200" dirty="0" err="1">
                <a:solidFill>
                  <a:schemeClr val="tx1"/>
                </a:solidFill>
                <a:latin typeface="Courier" pitchFamily="49" charset="0"/>
              </a:rPr>
              <a:t>com_divisor</a:t>
            </a:r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 = </a:t>
            </a:r>
            <a:r>
              <a:rPr lang="en-US" altLang="zh-CN" sz="1200" dirty="0" err="1">
                <a:solidFill>
                  <a:schemeClr val="tx1"/>
                </a:solidFill>
                <a:latin typeface="Courier" pitchFamily="49" charset="0"/>
              </a:rPr>
              <a:t>gcd</a:t>
            </a:r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 (b, a % b);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    }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    else{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        </a:t>
            </a:r>
            <a:r>
              <a:rPr lang="en-US" altLang="zh-CN" sz="1200" dirty="0" err="1">
                <a:solidFill>
                  <a:schemeClr val="tx1"/>
                </a:solidFill>
                <a:latin typeface="Courier" pitchFamily="49" charset="0"/>
              </a:rPr>
              <a:t>com_divisor</a:t>
            </a:r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 = a;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    }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    return </a:t>
            </a:r>
            <a:r>
              <a:rPr lang="en-US" altLang="zh-CN" sz="1200" dirty="0" err="1">
                <a:solidFill>
                  <a:schemeClr val="tx1"/>
                </a:solidFill>
                <a:latin typeface="Courier" pitchFamily="49" charset="0"/>
              </a:rPr>
              <a:t>com_divisor</a:t>
            </a:r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;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Courier" pitchFamily="49" charset="0"/>
              </a:rPr>
              <a:t>}</a:t>
            </a:r>
            <a:endParaRPr lang="en-US" sz="1200" dirty="0">
              <a:solidFill>
                <a:schemeClr val="tx1"/>
              </a:solidFill>
              <a:latin typeface="Courier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390" y="1126807"/>
            <a:ext cx="1714500" cy="167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404" y="1303019"/>
            <a:ext cx="708432" cy="80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2" y="3098164"/>
            <a:ext cx="3056751" cy="291211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734487" y="1359129"/>
            <a:ext cx="2705360" cy="99315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 and Link</a:t>
            </a:r>
          </a:p>
        </p:txBody>
      </p:sp>
      <p:sp>
        <p:nvSpPr>
          <p:cNvPr id="14" name="Right Arrow 13"/>
          <p:cNvSpPr/>
          <p:nvPr/>
        </p:nvSpPr>
        <p:spPr>
          <a:xfrm rot="5400000">
            <a:off x="9593854" y="3480813"/>
            <a:ext cx="1721570" cy="99315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Strip</a:t>
            </a:r>
          </a:p>
        </p:txBody>
      </p:sp>
      <p:cxnSp>
        <p:nvCxnSpPr>
          <p:cNvPr id="17" name="Elbow Connector 16"/>
          <p:cNvCxnSpPr>
            <a:cxnSpLocks/>
          </p:cNvCxnSpPr>
          <p:nvPr/>
        </p:nvCxnSpPr>
        <p:spPr>
          <a:xfrm rot="10800000">
            <a:off x="1736207" y="3898712"/>
            <a:ext cx="8912629" cy="2437474"/>
          </a:xfrm>
          <a:prstGeom prst="bentConnector3">
            <a:avLst>
              <a:gd name="adj1" fmla="val 9989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582806-08BA-E048-B01C-EE80FB4069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935"/>
          <a:stretch/>
        </p:blipFill>
        <p:spPr>
          <a:xfrm>
            <a:off x="1766800" y="4866107"/>
            <a:ext cx="2791992" cy="185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1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64 0.0044 L 0.37344 0.322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90" y="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5" y="2880461"/>
            <a:ext cx="1714500" cy="16764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202328" y="3222081"/>
            <a:ext cx="2124586" cy="133478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E333CF-9CAD-BE43-A9D4-3BAD47B776E9}"/>
              </a:ext>
            </a:extLst>
          </p:cNvPr>
          <p:cNvSpPr/>
          <p:nvPr/>
        </p:nvSpPr>
        <p:spPr>
          <a:xfrm>
            <a:off x="6096000" y="2151227"/>
            <a:ext cx="1973580" cy="729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Assembly code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E449CC-F33E-5443-9FB6-793940837DFD}"/>
              </a:ext>
            </a:extLst>
          </p:cNvPr>
          <p:cNvGrpSpPr/>
          <p:nvPr/>
        </p:nvGrpSpPr>
        <p:grpSpPr>
          <a:xfrm>
            <a:off x="5551146" y="1323712"/>
            <a:ext cx="3683000" cy="3233149"/>
            <a:chOff x="7997166" y="2057399"/>
            <a:chExt cx="3683000" cy="32331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FFADC4-B771-5B44-8087-1DEE2D5C6A3D}"/>
                </a:ext>
              </a:extLst>
            </p:cNvPr>
            <p:cNvSpPr/>
            <p:nvPr/>
          </p:nvSpPr>
          <p:spPr>
            <a:xfrm>
              <a:off x="7997166" y="2057399"/>
              <a:ext cx="3683000" cy="323314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1FFBD6-A8CE-0048-AA52-C4C50F392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166" y="2151227"/>
              <a:ext cx="3683000" cy="3139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8048094:  push	</a:t>
              </a:r>
              <a:r>
                <a:rPr lang="en-US" altLang="zh-CN" sz="1100" dirty="0" err="1">
                  <a:solidFill>
                    <a:schemeClr val="tx1"/>
                  </a:solidFill>
                  <a:latin typeface="Courier" pitchFamily="49" charset="0"/>
                </a:rPr>
                <a:t>ebp</a:t>
              </a:r>
              <a:endParaRPr lang="en-US" sz="1100" dirty="0">
                <a:solidFill>
                  <a:schemeClr val="tx1"/>
                </a:solidFill>
                <a:latin typeface="Courier" pitchFamily="49" charset="0"/>
              </a:endParaRP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8048095:  mov	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ebp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esp</a:t>
              </a:r>
              <a:endParaRPr lang="en-US" sz="1100" dirty="0">
                <a:solidFill>
                  <a:schemeClr val="tx1"/>
                </a:solidFill>
                <a:latin typeface="Courier" pitchFamily="49" charset="0"/>
              </a:endParaRP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8048097:  sub	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esp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, 0x18</a:t>
              </a: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804809a:  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cmp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 	[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ebp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 + 0xc]:32, 0x0</a:t>
              </a: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804809e:  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jnz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	0x80480a5</a:t>
              </a: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80480a0:  mov	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eax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, [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ebp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 + 0x8]:32</a:t>
              </a: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80480a3:  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jmp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	0x80480c1</a:t>
              </a: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80480a5:  mov 	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eax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, [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ebp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 + 0x8]:32</a:t>
              </a: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80480a8:  mov 	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edx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eax</a:t>
              </a:r>
              <a:endParaRPr lang="en-US" sz="1100" dirty="0">
                <a:solidFill>
                  <a:schemeClr val="tx1"/>
                </a:solidFill>
                <a:latin typeface="Courier" pitchFamily="49" charset="0"/>
              </a:endParaRP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80480aa:  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sar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	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edx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, 0x1f</a:t>
              </a: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80480ad:  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idiv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	[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ebp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 + 0xc]:32</a:t>
              </a: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80480b0:  mov 	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eax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edx</a:t>
              </a:r>
              <a:endParaRPr lang="en-US" sz="1100" dirty="0">
                <a:solidFill>
                  <a:schemeClr val="tx1"/>
                </a:solidFill>
                <a:latin typeface="Courier" pitchFamily="49" charset="0"/>
              </a:endParaRP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80480b2:  mov 	[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esp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 + 0x4]:32, 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eax</a:t>
              </a:r>
              <a:endParaRPr lang="en-US" sz="1100" dirty="0">
                <a:solidFill>
                  <a:schemeClr val="tx1"/>
                </a:solidFill>
                <a:latin typeface="Courier" pitchFamily="49" charset="0"/>
              </a:endParaRP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80480b6:  mov 	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eax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, [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ebp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 + 0xc]:32</a:t>
              </a: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80480b9:  mov 	[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esp</a:t>
              </a:r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]:32, </a:t>
              </a:r>
              <a:r>
                <a:rPr lang="en-US" sz="1100" dirty="0" err="1">
                  <a:solidFill>
                    <a:schemeClr val="tx1"/>
                  </a:solidFill>
                  <a:latin typeface="Courier" pitchFamily="49" charset="0"/>
                </a:rPr>
                <a:t>eax</a:t>
              </a:r>
              <a:endParaRPr lang="en-US" sz="1100" dirty="0">
                <a:solidFill>
                  <a:schemeClr val="tx1"/>
                </a:solidFill>
                <a:latin typeface="Courier" pitchFamily="49" charset="0"/>
              </a:endParaRP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80480bc:  call 	0x8048094</a:t>
              </a: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80480c1:  leave</a:t>
              </a:r>
            </a:p>
            <a:p>
              <a:pPr eaLnBrk="1" hangingPunct="1"/>
              <a:r>
                <a:rPr lang="en-US" sz="1100" dirty="0">
                  <a:solidFill>
                    <a:schemeClr val="tx1"/>
                  </a:solidFill>
                  <a:latin typeface="Courier" pitchFamily="49" charset="0"/>
                </a:rPr>
                <a:t>80480c2:  ret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EC23CD8-365C-774D-BE94-E6BC52002715}"/>
              </a:ext>
            </a:extLst>
          </p:cNvPr>
          <p:cNvSpPr/>
          <p:nvPr/>
        </p:nvSpPr>
        <p:spPr>
          <a:xfrm>
            <a:off x="6176010" y="5440460"/>
            <a:ext cx="1973580" cy="729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Decompiler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08AE03-C758-A345-9924-17D182E31129}"/>
              </a:ext>
            </a:extLst>
          </p:cNvPr>
          <p:cNvGrpSpPr/>
          <p:nvPr/>
        </p:nvGrpSpPr>
        <p:grpSpPr>
          <a:xfrm>
            <a:off x="5233803" y="4907656"/>
            <a:ext cx="4477705" cy="1794842"/>
            <a:chOff x="7955280" y="2649275"/>
            <a:chExt cx="4477705" cy="17948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A207A7-8027-5246-9BC4-D8689B2541EC}"/>
                </a:ext>
              </a:extLst>
            </p:cNvPr>
            <p:cNvSpPr/>
            <p:nvPr/>
          </p:nvSpPr>
          <p:spPr>
            <a:xfrm>
              <a:off x="7955280" y="2649275"/>
              <a:ext cx="4375150" cy="178510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BC3C242-EF3A-F144-A3CE-8E46D256B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7835" y="2659013"/>
              <a:ext cx="4375150" cy="178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int32_t sub_8048094 (int32_t arg1, int32_t arg2){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int32_t eax1;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if(arg2!=0){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    eax1=sub_8048094(arg2, arg1 % arg2);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}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else{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    eax1=arg1;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}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return eax1;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}</a:t>
              </a:r>
              <a:endParaRPr lang="en-US" sz="1100" dirty="0">
                <a:solidFill>
                  <a:schemeClr val="tx1"/>
                </a:solidFill>
                <a:latin typeface="Courier" pitchFamily="49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504897D-5E73-5346-810D-4FF18B754921}"/>
              </a:ext>
            </a:extLst>
          </p:cNvPr>
          <p:cNvSpPr/>
          <p:nvPr/>
        </p:nvSpPr>
        <p:spPr>
          <a:xfrm>
            <a:off x="6064970" y="4861842"/>
            <a:ext cx="987339" cy="31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E65AAC-059B-7B47-BA93-C73D254A9C6F}"/>
              </a:ext>
            </a:extLst>
          </p:cNvPr>
          <p:cNvSpPr/>
          <p:nvPr/>
        </p:nvSpPr>
        <p:spPr>
          <a:xfrm>
            <a:off x="7826641" y="4861842"/>
            <a:ext cx="368669" cy="31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087536-14AB-CB4D-8FA0-FAFA714EBD19}"/>
              </a:ext>
            </a:extLst>
          </p:cNvPr>
          <p:cNvSpPr/>
          <p:nvPr/>
        </p:nvSpPr>
        <p:spPr>
          <a:xfrm>
            <a:off x="6064970" y="5434269"/>
            <a:ext cx="368669" cy="31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1A3887-70EA-B548-91D6-6BEE76B2C9BE}"/>
              </a:ext>
            </a:extLst>
          </p:cNvPr>
          <p:cNvSpPr/>
          <p:nvPr/>
        </p:nvSpPr>
        <p:spPr>
          <a:xfrm>
            <a:off x="9015362" y="4861842"/>
            <a:ext cx="368669" cy="31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57AF3C-9D02-8D4A-8B73-04D4F2DEFF6B}"/>
              </a:ext>
            </a:extLst>
          </p:cNvPr>
          <p:cNvSpPr/>
          <p:nvPr/>
        </p:nvSpPr>
        <p:spPr>
          <a:xfrm>
            <a:off x="10199706" y="5297980"/>
            <a:ext cx="978834" cy="31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0ADFE-0AAF-9A40-B380-0C00A964E28C}"/>
              </a:ext>
            </a:extLst>
          </p:cNvPr>
          <p:cNvSpPr/>
          <p:nvPr/>
        </p:nvSpPr>
        <p:spPr>
          <a:xfrm>
            <a:off x="7437295" y="1958190"/>
            <a:ext cx="1198925" cy="193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E65DA3-4A96-6647-91B8-2755D16BBBA6}"/>
              </a:ext>
            </a:extLst>
          </p:cNvPr>
          <p:cNvSpPr/>
          <p:nvPr/>
        </p:nvSpPr>
        <p:spPr>
          <a:xfrm>
            <a:off x="7432435" y="2259211"/>
            <a:ext cx="1380095" cy="242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147156-7F2A-3A47-82E2-F49217168929}"/>
              </a:ext>
            </a:extLst>
          </p:cNvPr>
          <p:cNvSpPr/>
          <p:nvPr/>
        </p:nvSpPr>
        <p:spPr>
          <a:xfrm>
            <a:off x="7425252" y="2610006"/>
            <a:ext cx="1380095" cy="242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A5BC14-E8AD-3047-BBC8-3CB5739C1D32}"/>
              </a:ext>
            </a:extLst>
          </p:cNvPr>
          <p:cNvSpPr/>
          <p:nvPr/>
        </p:nvSpPr>
        <p:spPr>
          <a:xfrm>
            <a:off x="3261675" y="2467437"/>
            <a:ext cx="7884648" cy="2309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55878"/>
            <a:endParaRPr lang="en-US" sz="4400" b="1" dirty="0"/>
          </a:p>
          <a:p>
            <a:pPr algn="ctr" defTabSz="855878"/>
            <a:r>
              <a:rPr lang="en-US" sz="4400" b="1" dirty="0"/>
              <a:t>Semantic information</a:t>
            </a:r>
          </a:p>
          <a:p>
            <a:pPr algn="ctr" defTabSz="855878"/>
            <a:r>
              <a:rPr lang="en-US" sz="4320" b="1" dirty="0">
                <a:solidFill>
                  <a:prstClr val="black"/>
                </a:solidFill>
              </a:rPr>
              <a:t> </a:t>
            </a:r>
            <a:endParaRPr lang="de-DE" sz="4320" b="1" dirty="0">
              <a:solidFill>
                <a:prstClr val="black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A8E42C-F8C8-E644-B781-68E196070345}"/>
              </a:ext>
            </a:extLst>
          </p:cNvPr>
          <p:cNvSpPr/>
          <p:nvPr/>
        </p:nvSpPr>
        <p:spPr>
          <a:xfrm>
            <a:off x="3261675" y="2482082"/>
            <a:ext cx="7884648" cy="2309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855878"/>
            <a:endParaRPr lang="en-US" sz="4400" b="1" dirty="0"/>
          </a:p>
          <a:p>
            <a:pPr algn="ctr" defTabSz="855878"/>
            <a:r>
              <a:rPr lang="en-US" sz="4400" b="1" dirty="0">
                <a:solidFill>
                  <a:schemeClr val="accent2"/>
                </a:solidFill>
              </a:rPr>
              <a:t>Domain knowledge</a:t>
            </a:r>
          </a:p>
          <a:p>
            <a:pPr algn="ctr" defTabSz="855878"/>
            <a:r>
              <a:rPr lang="en-US" sz="4320" b="1" dirty="0">
                <a:solidFill>
                  <a:prstClr val="black"/>
                </a:solidFill>
              </a:rPr>
              <a:t> </a:t>
            </a:r>
            <a:endParaRPr lang="de-DE" sz="432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55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 animBg="1"/>
      <p:bldP spid="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22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FDC218-66DD-D04C-89F7-44F0F33B7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4275" y="2127904"/>
            <a:ext cx="4762500" cy="2819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E64A0-D062-CB44-89A8-33983D8D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E66CAC6-800C-EF4A-996B-A6F6D2A5F049}" type="slidenum">
              <a:rPr lang="en-US" smtClean="0"/>
              <a:t>6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D564A1-DDB1-264B-91F4-18BDC1958B45}"/>
              </a:ext>
            </a:extLst>
          </p:cNvPr>
          <p:cNvSpPr/>
          <p:nvPr/>
        </p:nvSpPr>
        <p:spPr>
          <a:xfrm>
            <a:off x="4857932" y="4697510"/>
            <a:ext cx="1973580" cy="72923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Decompiler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F5C01-5C8C-F64C-9512-C2A96C768B8C}"/>
              </a:ext>
            </a:extLst>
          </p:cNvPr>
          <p:cNvGrpSpPr/>
          <p:nvPr/>
        </p:nvGrpSpPr>
        <p:grpSpPr>
          <a:xfrm>
            <a:off x="3915725" y="4164706"/>
            <a:ext cx="4477705" cy="1794842"/>
            <a:chOff x="7955280" y="2649275"/>
            <a:chExt cx="4477705" cy="179484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12D963-33A8-A843-8C6B-4E95FC450BC4}"/>
                </a:ext>
              </a:extLst>
            </p:cNvPr>
            <p:cNvSpPr/>
            <p:nvPr/>
          </p:nvSpPr>
          <p:spPr>
            <a:xfrm>
              <a:off x="7955280" y="2649275"/>
              <a:ext cx="4375150" cy="178510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040C3DD-89BF-0F4C-B799-78C1268DA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7835" y="2659013"/>
              <a:ext cx="4375150" cy="178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int32_t sub_8048094 (int32_t arg1, int32_t arg2){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int32_t eax1;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if(arg2!=0){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    eax1=sub_8048094(arg2, arg1 % arg2);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}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else{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    eax1=arg1;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}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    return eax1;</a:t>
              </a:r>
            </a:p>
            <a:p>
              <a:pPr eaLnBrk="1" hangingPunct="1"/>
              <a:r>
                <a:rPr lang="en-US" altLang="zh-CN" sz="1100" dirty="0">
                  <a:solidFill>
                    <a:schemeClr val="tx1"/>
                  </a:solidFill>
                  <a:latin typeface="Courier" pitchFamily="49" charset="0"/>
                </a:rPr>
                <a:t>}</a:t>
              </a:r>
              <a:endParaRPr lang="en-US" sz="1100" dirty="0">
                <a:solidFill>
                  <a:schemeClr val="tx1"/>
                </a:solidFill>
                <a:latin typeface="Courier" pitchFamily="49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6ABFA9A-F454-1F43-B07D-0280334A8AAF}"/>
              </a:ext>
            </a:extLst>
          </p:cNvPr>
          <p:cNvSpPr/>
          <p:nvPr/>
        </p:nvSpPr>
        <p:spPr>
          <a:xfrm>
            <a:off x="4746892" y="4118892"/>
            <a:ext cx="987339" cy="31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09AFE6-4535-A349-A6B7-F169C035224D}"/>
              </a:ext>
            </a:extLst>
          </p:cNvPr>
          <p:cNvSpPr/>
          <p:nvPr/>
        </p:nvSpPr>
        <p:spPr>
          <a:xfrm>
            <a:off x="6508563" y="4118892"/>
            <a:ext cx="368669" cy="31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7F9355-9091-D04D-8864-85A90C1AD230}"/>
              </a:ext>
            </a:extLst>
          </p:cNvPr>
          <p:cNvSpPr/>
          <p:nvPr/>
        </p:nvSpPr>
        <p:spPr>
          <a:xfrm>
            <a:off x="7697284" y="4118892"/>
            <a:ext cx="368669" cy="31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5659B0-9AAE-AD42-A1F2-C746C41DD9F7}"/>
              </a:ext>
            </a:extLst>
          </p:cNvPr>
          <p:cNvSpPr/>
          <p:nvPr/>
        </p:nvSpPr>
        <p:spPr>
          <a:xfrm>
            <a:off x="7502790" y="3741682"/>
            <a:ext cx="1576169" cy="3651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infinityStoneCount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8B3EC2-AD01-1342-A6F2-337883326D56}"/>
              </a:ext>
            </a:extLst>
          </p:cNvPr>
          <p:cNvSpPr/>
          <p:nvPr/>
        </p:nvSpPr>
        <p:spPr>
          <a:xfrm>
            <a:off x="4710298" y="3760779"/>
            <a:ext cx="1060526" cy="3483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didWeLose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47F78-D8FC-C84F-BFE3-828B7B79560D}"/>
              </a:ext>
            </a:extLst>
          </p:cNvPr>
          <p:cNvSpPr/>
          <p:nvPr/>
        </p:nvSpPr>
        <p:spPr>
          <a:xfrm>
            <a:off x="6030341" y="3752403"/>
            <a:ext cx="1325112" cy="3651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ysClr val="windowText" lastClr="000000"/>
                </a:solidFill>
              </a:rPr>
              <a:t>gauntLetFound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84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-3.95833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 animBg="1"/>
      <p:bldP spid="26" grpId="0" animBg="1"/>
      <p:bldP spid="3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ea typeface="等线 Light"/>
              </a:rPr>
              <a:t>Mismo</a:t>
            </a:r>
            <a:r>
              <a:rPr lang="en-US" altLang="zh-CN" dirty="0">
                <a:ea typeface="等线 Light"/>
              </a:rPr>
              <a:t>: D</a:t>
            </a:r>
            <a:r>
              <a:rPr lang="en-US" dirty="0"/>
              <a:t>omain-specific Reverse Engineering Framework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4CAEFD-2806-4ED3-9CFD-604C4A0A4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Propose a </a:t>
            </a:r>
            <a:r>
              <a:rPr lang="en-US" altLang="zh-CN" b="1" dirty="0">
                <a:solidFill>
                  <a:schemeClr val="accent2"/>
                </a:solidFill>
              </a:rPr>
              <a:t>domain-specific reverse engineering </a:t>
            </a:r>
            <a:r>
              <a:rPr lang="en-US" altLang="zh-CN" dirty="0"/>
              <a:t>framework to extract </a:t>
            </a:r>
            <a:r>
              <a:rPr lang="en-US" altLang="zh-CN" b="1" dirty="0">
                <a:solidFill>
                  <a:schemeClr val="accent2"/>
                </a:solidFill>
              </a:rPr>
              <a:t>high-level algorithmic control- and data-flow semantics </a:t>
            </a:r>
            <a:r>
              <a:rPr lang="en-US" altLang="zh-CN" dirty="0"/>
              <a:t>from embedded binary executables. </a:t>
            </a:r>
          </a:p>
          <a:p>
            <a:endParaRPr lang="en-US" altLang="zh-CN" dirty="0"/>
          </a:p>
          <a:p>
            <a:r>
              <a:rPr lang="en-US" altLang="zh-CN" dirty="0"/>
              <a:t>Introduce a </a:t>
            </a:r>
            <a:r>
              <a:rPr lang="en-US" altLang="zh-CN" b="1" dirty="0">
                <a:solidFill>
                  <a:schemeClr val="accent2"/>
                </a:solidFill>
              </a:rPr>
              <a:t>semantic mapping </a:t>
            </a:r>
            <a:r>
              <a:rPr lang="en-US" altLang="zh-CN" dirty="0"/>
              <a:t>using </a:t>
            </a:r>
            <a:r>
              <a:rPr lang="en-US" altLang="zh-CN" b="1" dirty="0">
                <a:solidFill>
                  <a:schemeClr val="accent2"/>
                </a:solidFill>
              </a:rPr>
              <a:t>dynamic binary analysis </a:t>
            </a:r>
            <a:r>
              <a:rPr lang="en-US" altLang="zh-CN" dirty="0"/>
              <a:t>and symbolic comparison of the </a:t>
            </a:r>
            <a:r>
              <a:rPr lang="en-US" altLang="zh-CN" b="1" dirty="0">
                <a:solidFill>
                  <a:schemeClr val="accent2"/>
                </a:solidFill>
              </a:rPr>
              <a:t>mathematical and binary expressions </a:t>
            </a:r>
            <a:r>
              <a:rPr lang="en-US" altLang="zh-CN" dirty="0"/>
              <a:t>to fill the semantic gap between high-level algorithm descriptions and low-level stripped binary segments. 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02E66-3183-411B-8F42-AB70C272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等线 Light"/>
              </a:rPr>
              <a:t>Domain Knowledge (Cyber-physical System)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6CA4D-F783-A548-94E4-E5F99D54A34C}"/>
              </a:ext>
            </a:extLst>
          </p:cNvPr>
          <p:cNvSpPr/>
          <p:nvPr/>
        </p:nvSpPr>
        <p:spPr>
          <a:xfrm>
            <a:off x="2080260" y="2457450"/>
            <a:ext cx="1497330" cy="765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(sensor data)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089264-5BBB-1943-AB53-28AC27ADDFB7}"/>
              </a:ext>
            </a:extLst>
          </p:cNvPr>
          <p:cNvSpPr/>
          <p:nvPr/>
        </p:nvSpPr>
        <p:spPr>
          <a:xfrm>
            <a:off x="8614410" y="2457450"/>
            <a:ext cx="1497330" cy="765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  <a:p>
            <a:pPr algn="ctr"/>
            <a:r>
              <a:rPr lang="en-US" dirty="0"/>
              <a:t>(actuation)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A49A3D-7AE3-6C42-8F31-407046C2B187}"/>
              </a:ext>
            </a:extLst>
          </p:cNvPr>
          <p:cNvCxnSpPr>
            <a:cxnSpLocks/>
          </p:cNvCxnSpPr>
          <p:nvPr/>
        </p:nvCxnSpPr>
        <p:spPr>
          <a:xfrm>
            <a:off x="5086350" y="2840355"/>
            <a:ext cx="197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B2B174-FA86-F449-B4E1-163D4191C3BE}"/>
              </a:ext>
            </a:extLst>
          </p:cNvPr>
          <p:cNvGrpSpPr/>
          <p:nvPr/>
        </p:nvGrpSpPr>
        <p:grpSpPr>
          <a:xfrm>
            <a:off x="3977640" y="2457450"/>
            <a:ext cx="3970020" cy="895340"/>
            <a:chOff x="4103370" y="4652020"/>
            <a:chExt cx="3970020" cy="8953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A65DD4-B0F3-BE47-9F61-B285DAD2B727}"/>
                </a:ext>
              </a:extLst>
            </p:cNvPr>
            <p:cNvSpPr/>
            <p:nvPr/>
          </p:nvSpPr>
          <p:spPr>
            <a:xfrm>
              <a:off x="4926330" y="4652020"/>
              <a:ext cx="2308860" cy="8953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Control Algorithm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7D7EED5-D7CC-2D42-A9BF-6E7ED03154F7}"/>
                </a:ext>
              </a:extLst>
            </p:cNvPr>
            <p:cNvCxnSpPr>
              <a:cxnSpLocks/>
            </p:cNvCxnSpPr>
            <p:nvPr/>
          </p:nvCxnSpPr>
          <p:spPr>
            <a:xfrm>
              <a:off x="4103370" y="5107305"/>
              <a:ext cx="61722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886ADC-78D9-8747-84EF-8E38A7BBBA50}"/>
                </a:ext>
              </a:extLst>
            </p:cNvPr>
            <p:cNvCxnSpPr>
              <a:cxnSpLocks/>
            </p:cNvCxnSpPr>
            <p:nvPr/>
          </p:nvCxnSpPr>
          <p:spPr>
            <a:xfrm>
              <a:off x="7456170" y="5107305"/>
              <a:ext cx="617220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2" descr="http://epub1.rockwellautomation.com/images/web-proof-large/GL/47934.jpg">
            <a:extLst>
              <a:ext uri="{FF2B5EF4-FFF2-40B4-BE49-F238E27FC236}">
                <a16:creationId xmlns:a16="http://schemas.microsoft.com/office/drawing/2014/main" id="{505D4217-1A04-E844-8750-7D7730F360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195" y="3771220"/>
            <a:ext cx="2743200" cy="272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makerbot-replicator-2-desktop-3d-printer-mp04948-sale-01.jpg">
            <a:extLst>
              <a:ext uri="{FF2B5EF4-FFF2-40B4-BE49-F238E27FC236}">
                <a16:creationId xmlns:a16="http://schemas.microsoft.com/office/drawing/2014/main" id="{96D3A9C4-0202-5B49-9E36-C29AC149B8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6" y="3888475"/>
            <a:ext cx="3766245" cy="21934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A34B03-D716-454E-9768-03E79A7AA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058" y="4065444"/>
            <a:ext cx="2452716" cy="18395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16DC48-AA59-984A-B057-0189EBA6901E}"/>
              </a:ext>
            </a:extLst>
          </p:cNvPr>
          <p:cNvSpPr/>
          <p:nvPr/>
        </p:nvSpPr>
        <p:spPr>
          <a:xfrm>
            <a:off x="4164329" y="2304862"/>
            <a:ext cx="3697605" cy="765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ea typeface="DengXian" charset="-122"/>
                <a:cs typeface="DengXian" charset="-122"/>
              </a:rPr>
              <a:t>Pulse-width modulation (PWM)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E27EBA-7279-3244-910A-084A82196B52}"/>
              </a:ext>
            </a:extLst>
          </p:cNvPr>
          <p:cNvSpPr/>
          <p:nvPr/>
        </p:nvSpPr>
        <p:spPr>
          <a:xfrm>
            <a:off x="4164330" y="1526387"/>
            <a:ext cx="3697605" cy="765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ea typeface="DengXian" charset="-122"/>
                <a:cs typeface="DengXian" charset="-122"/>
              </a:rPr>
              <a:t>Proportional-Integral-Derivate (PID)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909F21-363E-C740-8C35-D50BA3166A98}"/>
              </a:ext>
            </a:extLst>
          </p:cNvPr>
          <p:cNvSpPr/>
          <p:nvPr/>
        </p:nvSpPr>
        <p:spPr>
          <a:xfrm>
            <a:off x="4164328" y="3086278"/>
            <a:ext cx="3697605" cy="765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ea typeface="DengXian" charset="-122"/>
                <a:cs typeface="DengXian" charset="-122"/>
              </a:rPr>
              <a:t>Kalman-Filters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8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51712" y="4856026"/>
            <a:ext cx="2812470" cy="1500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BinDiff</a:t>
            </a:r>
            <a:r>
              <a:rPr lang="en-US" sz="2000" dirty="0"/>
              <a:t> (SSTIC'05)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BinJuice</a:t>
            </a:r>
            <a:r>
              <a:rPr lang="en-US" sz="2000" dirty="0"/>
              <a:t> (PPREW '13)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Blex</a:t>
            </a:r>
            <a:r>
              <a:rPr lang="en-US" sz="2000" dirty="0"/>
              <a:t> (Usenix’14)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1712" y="3141747"/>
            <a:ext cx="2604656" cy="1500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Reward (NDSS’10)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TIE (NDSS’11)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Howard (NDSS’11)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ReViver</a:t>
            </a:r>
            <a:r>
              <a:rPr lang="en-US" sz="2000" dirty="0"/>
              <a:t> (ACSAC’16)</a:t>
            </a:r>
          </a:p>
        </p:txBody>
      </p:sp>
      <p:sp>
        <p:nvSpPr>
          <p:cNvPr id="9" name="Rectangle 8"/>
          <p:cNvSpPr/>
          <p:nvPr/>
        </p:nvSpPr>
        <p:spPr>
          <a:xfrm>
            <a:off x="1551712" y="1534446"/>
            <a:ext cx="2604656" cy="1500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IDA PRO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OllyDbg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Ninja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Snowman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5486400" y="3285775"/>
            <a:ext cx="270164" cy="1356296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5486400" y="5124024"/>
            <a:ext cx="322118" cy="964328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5486400" y="1668445"/>
            <a:ext cx="322118" cy="1232326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0073" y="1872076"/>
            <a:ext cx="3512127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Disassembler,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Decompiler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Static and dynamic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70073" y="3551391"/>
            <a:ext cx="3754582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Data structure definition,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Data structure memory instance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0073" y="5221621"/>
            <a:ext cx="3512127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Binary similarity checking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FF9970-366E-224D-B70B-D584E4D1378C}"/>
              </a:ext>
            </a:extLst>
          </p:cNvPr>
          <p:cNvSpPr/>
          <p:nvPr/>
        </p:nvSpPr>
        <p:spPr>
          <a:xfrm>
            <a:off x="2957947" y="1839003"/>
            <a:ext cx="2140874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(Commercial or open source tools)</a:t>
            </a:r>
          </a:p>
        </p:txBody>
      </p:sp>
    </p:spTree>
    <p:extLst>
      <p:ext uri="{BB962C8B-B14F-4D97-AF65-F5344CB8AC3E}">
        <p14:creationId xmlns:p14="http://schemas.microsoft.com/office/powerpoint/2010/main" val="184301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13445</TotalTime>
  <Words>1310</Words>
  <Application>Microsoft Macintosh PowerPoint</Application>
  <PresentationFormat>Widescreen</PresentationFormat>
  <Paragraphs>360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</vt:lpstr>
      <vt:lpstr>Office Theme</vt:lpstr>
      <vt:lpstr>Tell Me More Than Just Assembly! Reversing Cyber-physical Execution Semantics of Embedded IoT Controller Software Binaries</vt:lpstr>
      <vt:lpstr>We live in a cyber-physical world…</vt:lpstr>
      <vt:lpstr>…and attacks are increasingly cyber-physical</vt:lpstr>
      <vt:lpstr>PowerPoint Presentation</vt:lpstr>
      <vt:lpstr>Reverse Engineering</vt:lpstr>
      <vt:lpstr>PowerPoint Presentation</vt:lpstr>
      <vt:lpstr>Mismo: Domain-specific Reverse Engineering Framework </vt:lpstr>
      <vt:lpstr>Domain Knowledge (Cyber-physical System)</vt:lpstr>
      <vt:lpstr>Current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Annotated Disassembly</vt:lpstr>
      <vt:lpstr>Evaluation</vt:lpstr>
      <vt:lpstr>Evaluation</vt:lpstr>
      <vt:lpstr>Potential Use-cases</vt:lpstr>
      <vt:lpstr>Potential Use-cases</vt:lpstr>
      <vt:lpstr>Potential Use-cases</vt:lpstr>
      <vt:lpstr>Potential Use-cases</vt:lpstr>
      <vt:lpstr>Potential Use-cases</vt:lpstr>
      <vt:lpstr>Potential Use-cases</vt:lpstr>
      <vt:lpstr>Comparison with Snowman (decompiler)</vt:lpstr>
      <vt:lpstr>We Discovered/reported a Linux Kernel Bug</vt:lpstr>
      <vt:lpstr>Attack Control Algorithm Parameter</vt:lpstr>
      <vt:lpstr>Conclusions &amp; QA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Semantic Reverse Engineering for Binary Protection and Exploitation</dc:title>
  <dc:creator>Microsoft Office User</dc:creator>
  <cp:lastModifiedBy>Pengfei Sun</cp:lastModifiedBy>
  <cp:revision>326</cp:revision>
  <dcterms:created xsi:type="dcterms:W3CDTF">2018-04-03T21:20:13Z</dcterms:created>
  <dcterms:modified xsi:type="dcterms:W3CDTF">2019-06-27T16:44:05Z</dcterms:modified>
</cp:coreProperties>
</file>